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10"/>
  </p:notesMasterIdLst>
  <p:sldIdLst>
    <p:sldId id="257" r:id="rId2"/>
    <p:sldId id="284" r:id="rId3"/>
    <p:sldId id="279" r:id="rId4"/>
    <p:sldId id="285" r:id="rId5"/>
    <p:sldId id="286" r:id="rId6"/>
    <p:sldId id="287" r:id="rId7"/>
    <p:sldId id="288" r:id="rId8"/>
    <p:sldId id="28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00" autoAdjust="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A162B-F00A-4E3B-9C6F-AAD28653337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70ABBDC0-B4C2-4E9E-A5CE-CB4DA1491C2D}">
      <dgm:prSet phldrT="[テキスト]" custT="1"/>
      <dgm:spPr/>
      <dgm:t>
        <a:bodyPr/>
        <a:lstStyle/>
        <a:p>
          <a:r>
            <a:rPr kumimoji="1" lang="en-US" altLang="ja-JP" sz="1800" dirty="0"/>
            <a:t>1</a:t>
          </a:r>
          <a:r>
            <a:rPr kumimoji="1" lang="ja-JP" altLang="en-US" sz="1800" dirty="0"/>
            <a:t>　作業環境の準備</a:t>
          </a:r>
        </a:p>
      </dgm:t>
    </dgm:pt>
    <dgm:pt modelId="{F61430C6-6520-4B5A-8D5E-76F12F66B708}" type="parTrans" cxnId="{673EAEC5-D92C-4DD1-938A-51B6352C34D3}">
      <dgm:prSet/>
      <dgm:spPr/>
      <dgm:t>
        <a:bodyPr/>
        <a:lstStyle/>
        <a:p>
          <a:endParaRPr kumimoji="1" lang="ja-JP" altLang="en-US"/>
        </a:p>
      </dgm:t>
    </dgm:pt>
    <dgm:pt modelId="{938B2E7B-5124-46BE-9E01-8BD520434EB6}" type="sibTrans" cxnId="{673EAEC5-D92C-4DD1-938A-51B6352C34D3}">
      <dgm:prSet/>
      <dgm:spPr/>
      <dgm:t>
        <a:bodyPr/>
        <a:lstStyle/>
        <a:p>
          <a:endParaRPr kumimoji="1" lang="ja-JP" altLang="en-US"/>
        </a:p>
      </dgm:t>
    </dgm:pt>
    <dgm:pt modelId="{AE547E84-592A-4A46-8818-4DEAF9838249}">
      <dgm:prSet phldrT="[テキスト]" custT="1"/>
      <dgm:spPr/>
      <dgm:t>
        <a:bodyPr/>
        <a:lstStyle/>
        <a:p>
          <a:r>
            <a:rPr kumimoji="1" lang="ja-JP" altLang="en-US" sz="1800" dirty="0"/>
            <a:t>２　プログラミング</a:t>
          </a:r>
        </a:p>
      </dgm:t>
    </dgm:pt>
    <dgm:pt modelId="{5EFF1B76-1138-48F1-8C72-EC639D329188}" type="parTrans" cxnId="{C527EC61-638A-479C-AE80-118BB6E2035B}">
      <dgm:prSet/>
      <dgm:spPr/>
      <dgm:t>
        <a:bodyPr/>
        <a:lstStyle/>
        <a:p>
          <a:endParaRPr kumimoji="1" lang="ja-JP" altLang="en-US"/>
        </a:p>
      </dgm:t>
    </dgm:pt>
    <dgm:pt modelId="{B5A35902-C6D6-49E4-A430-BF82E549E8C1}" type="sibTrans" cxnId="{C527EC61-638A-479C-AE80-118BB6E2035B}">
      <dgm:prSet/>
      <dgm:spPr/>
      <dgm:t>
        <a:bodyPr/>
        <a:lstStyle/>
        <a:p>
          <a:endParaRPr kumimoji="1" lang="ja-JP" altLang="en-US"/>
        </a:p>
      </dgm:t>
    </dgm:pt>
    <dgm:pt modelId="{B6B22AC4-E339-4C7F-A7ED-A8DE65553B43}">
      <dgm:prSet phldrT="[テキスト]" custT="1"/>
      <dgm:spPr>
        <a:solidFill>
          <a:srgbClr val="00B050"/>
        </a:solidFill>
      </dgm:spPr>
      <dgm:t>
        <a:bodyPr/>
        <a:lstStyle/>
        <a:p>
          <a:r>
            <a:rPr kumimoji="1" lang="ja-JP" altLang="en-US" sz="1800" baseline="0" dirty="0">
              <a:solidFill>
                <a:schemeClr val="bg1"/>
              </a:solidFill>
            </a:rPr>
            <a:t>プログラムを作成する</a:t>
          </a:r>
        </a:p>
      </dgm:t>
    </dgm:pt>
    <dgm:pt modelId="{967CB3A5-E491-4ED0-BE22-902601A89127}" type="parTrans" cxnId="{DDAFB4E0-9BE4-4C98-8CEC-1D7F18393ED4}">
      <dgm:prSet/>
      <dgm:spPr/>
      <dgm:t>
        <a:bodyPr/>
        <a:lstStyle/>
        <a:p>
          <a:endParaRPr kumimoji="1" lang="ja-JP" altLang="en-US"/>
        </a:p>
      </dgm:t>
    </dgm:pt>
    <dgm:pt modelId="{5A577FD1-AE3B-4B27-A1D0-8F055747EFB6}" type="sibTrans" cxnId="{DDAFB4E0-9BE4-4C98-8CEC-1D7F18393ED4}">
      <dgm:prSet/>
      <dgm:spPr/>
      <dgm:t>
        <a:bodyPr/>
        <a:lstStyle/>
        <a:p>
          <a:endParaRPr kumimoji="1" lang="ja-JP" altLang="en-US"/>
        </a:p>
      </dgm:t>
    </dgm:pt>
    <dgm:pt modelId="{B8C10F69-D196-4DCE-83FA-01A3003D5107}">
      <dgm:prSet phldrT="[テキスト]" custT="1"/>
      <dgm:spPr>
        <a:solidFill>
          <a:srgbClr val="00B050"/>
        </a:solidFill>
      </dgm:spPr>
      <dgm:t>
        <a:bodyPr/>
        <a:lstStyle/>
        <a:p>
          <a:r>
            <a:rPr kumimoji="1" lang="ja-JP" altLang="en-US" sz="1800" baseline="0" dirty="0">
              <a:solidFill>
                <a:schemeClr val="bg1"/>
              </a:solidFill>
            </a:rPr>
            <a:t>メモリに記憶する</a:t>
          </a:r>
        </a:p>
      </dgm:t>
    </dgm:pt>
    <dgm:pt modelId="{6BCB63F8-A10D-4164-AF7C-8A6BBB7B7428}" type="parTrans" cxnId="{E9A08F63-F1F4-4A70-AEEB-839C2526F728}">
      <dgm:prSet/>
      <dgm:spPr/>
      <dgm:t>
        <a:bodyPr/>
        <a:lstStyle/>
        <a:p>
          <a:endParaRPr kumimoji="1" lang="ja-JP" altLang="en-US"/>
        </a:p>
      </dgm:t>
    </dgm:pt>
    <dgm:pt modelId="{35ABAECB-A435-42EB-AB3E-8E12D7F49C9F}" type="sibTrans" cxnId="{E9A08F63-F1F4-4A70-AEEB-839C2526F728}">
      <dgm:prSet/>
      <dgm:spPr/>
      <dgm:t>
        <a:bodyPr/>
        <a:lstStyle/>
        <a:p>
          <a:endParaRPr kumimoji="1" lang="ja-JP" altLang="en-US"/>
        </a:p>
      </dgm:t>
    </dgm:pt>
    <dgm:pt modelId="{F3A9F54E-4B26-487A-A2B7-D63F2AE8FBF5}">
      <dgm:prSet phldrT="[テキスト]" custT="1"/>
      <dgm:spPr/>
      <dgm:t>
        <a:bodyPr/>
        <a:lstStyle/>
        <a:p>
          <a:r>
            <a:rPr kumimoji="1" lang="ja-JP" altLang="en-US" sz="1800" dirty="0"/>
            <a:t>３　ロボットに記憶</a:t>
          </a:r>
        </a:p>
      </dgm:t>
    </dgm:pt>
    <dgm:pt modelId="{0613DD6B-181B-49A3-8F64-1F6AC9E02C46}" type="parTrans" cxnId="{2926E98E-2DF8-47D0-9C37-C61E9D49599B}">
      <dgm:prSet/>
      <dgm:spPr/>
      <dgm:t>
        <a:bodyPr/>
        <a:lstStyle/>
        <a:p>
          <a:endParaRPr kumimoji="1" lang="ja-JP" altLang="en-US"/>
        </a:p>
      </dgm:t>
    </dgm:pt>
    <dgm:pt modelId="{FB24419C-95B3-4764-9463-A5ACB37C3304}" type="sibTrans" cxnId="{2926E98E-2DF8-47D0-9C37-C61E9D49599B}">
      <dgm:prSet/>
      <dgm:spPr/>
      <dgm:t>
        <a:bodyPr/>
        <a:lstStyle/>
        <a:p>
          <a:endParaRPr kumimoji="1" lang="ja-JP" altLang="en-US"/>
        </a:p>
      </dgm:t>
    </dgm:pt>
    <dgm:pt modelId="{D6278E3D-7111-4FE0-B700-8F6D64C37C10}">
      <dgm:prSet phldrT="[テキスト]" custT="1"/>
      <dgm:spPr>
        <a:solidFill>
          <a:srgbClr val="00B050"/>
        </a:solidFill>
      </dgm:spPr>
      <dgm:t>
        <a:bodyPr/>
        <a:lstStyle/>
        <a:p>
          <a:pPr algn="l"/>
          <a:r>
            <a:rPr kumimoji="1" lang="en-US" altLang="ja-JP" sz="1800" baseline="0" dirty="0">
              <a:solidFill>
                <a:schemeClr val="bg1"/>
              </a:solidFill>
            </a:rPr>
            <a:t>[</a:t>
          </a:r>
          <a:r>
            <a:rPr kumimoji="1" lang="ja-JP" altLang="en-US" sz="1800" baseline="0" dirty="0">
              <a:solidFill>
                <a:schemeClr val="bg1"/>
              </a:solidFill>
            </a:rPr>
            <a:t>プロジェクト</a:t>
          </a:r>
          <a:r>
            <a:rPr kumimoji="1" lang="en-US" altLang="ja-JP" sz="1800" baseline="0" dirty="0">
              <a:solidFill>
                <a:schemeClr val="bg1"/>
              </a:solidFill>
            </a:rPr>
            <a:t>]</a:t>
          </a:r>
          <a:r>
            <a:rPr kumimoji="1" lang="ja-JP" altLang="en-US" sz="1800" baseline="0" dirty="0">
              <a:solidFill>
                <a:schemeClr val="bg1"/>
              </a:solidFill>
            </a:rPr>
            <a:t>を設定します。</a:t>
          </a:r>
        </a:p>
      </dgm:t>
    </dgm:pt>
    <dgm:pt modelId="{C287BE89-0E06-43A5-A59E-CCF9DAA28291}" type="sibTrans" cxnId="{03E15487-7497-44ED-BA94-91098F17BCA1}">
      <dgm:prSet/>
      <dgm:spPr/>
      <dgm:t>
        <a:bodyPr/>
        <a:lstStyle/>
        <a:p>
          <a:endParaRPr kumimoji="1" lang="ja-JP" altLang="en-US"/>
        </a:p>
      </dgm:t>
    </dgm:pt>
    <dgm:pt modelId="{F4C693CF-DC20-4758-8AD1-4BA6B4F237BA}" type="parTrans" cxnId="{03E15487-7497-44ED-BA94-91098F17BCA1}">
      <dgm:prSet/>
      <dgm:spPr/>
      <dgm:t>
        <a:bodyPr/>
        <a:lstStyle/>
        <a:p>
          <a:endParaRPr kumimoji="1" lang="ja-JP" altLang="en-US"/>
        </a:p>
      </dgm:t>
    </dgm:pt>
    <dgm:pt modelId="{EA11A48D-B364-4AB1-852F-5113EC33EF67}" type="pres">
      <dgm:prSet presAssocID="{289A162B-F00A-4E3B-9C6F-AAD286533377}" presName="rootnode" presStyleCnt="0">
        <dgm:presLayoutVars>
          <dgm:chMax/>
          <dgm:chPref/>
          <dgm:dir/>
          <dgm:animLvl val="lvl"/>
        </dgm:presLayoutVars>
      </dgm:prSet>
      <dgm:spPr/>
    </dgm:pt>
    <dgm:pt modelId="{3FC1CCD2-1992-4ACA-9FBF-33A5405F81D6}" type="pres">
      <dgm:prSet presAssocID="{70ABBDC0-B4C2-4E9E-A5CE-CB4DA1491C2D}" presName="composite" presStyleCnt="0"/>
      <dgm:spPr/>
    </dgm:pt>
    <dgm:pt modelId="{6179C3F6-FD14-411A-AD33-28BF24FACC35}" type="pres">
      <dgm:prSet presAssocID="{70ABBDC0-B4C2-4E9E-A5CE-CB4DA1491C2D}" presName="bentUpArrow1" presStyleLbl="alignImgPlace1" presStyleIdx="0" presStyleCnt="2" custAng="0" custScaleX="191312" custScaleY="172484" custLinFactX="-158758" custLinFactNeighborX="-200000" custLinFactNeighborY="90195"/>
      <dgm:spPr/>
    </dgm:pt>
    <dgm:pt modelId="{C9FB5871-97CD-4EED-A4F4-3E2D5FC606E5}" type="pres">
      <dgm:prSet presAssocID="{70ABBDC0-B4C2-4E9E-A5CE-CB4DA1491C2D}" presName="ParentText" presStyleLbl="node1" presStyleIdx="0" presStyleCnt="3" custScaleX="623032" custScaleY="162197" custLinFactNeighborX="-74472" custLinFactNeighborY="-3491">
        <dgm:presLayoutVars>
          <dgm:chMax val="1"/>
          <dgm:chPref val="1"/>
          <dgm:bulletEnabled val="1"/>
        </dgm:presLayoutVars>
      </dgm:prSet>
      <dgm:spPr/>
    </dgm:pt>
    <dgm:pt modelId="{19CA6855-FC05-4864-AE52-5C02FF1A5100}" type="pres">
      <dgm:prSet presAssocID="{70ABBDC0-B4C2-4E9E-A5CE-CB4DA1491C2D}" presName="ChildText" presStyleLbl="revTx" presStyleIdx="0" presStyleCnt="3" custScaleX="799965" custScaleY="188631" custLinFactX="320507" custLinFactNeighborX="400000" custLinFactNeighborY="-4687">
        <dgm:presLayoutVars>
          <dgm:chMax val="0"/>
          <dgm:chPref val="0"/>
          <dgm:bulletEnabled val="1"/>
        </dgm:presLayoutVars>
      </dgm:prSet>
      <dgm:spPr/>
    </dgm:pt>
    <dgm:pt modelId="{EDBD8162-6DC2-4A0B-B867-487DB4882CD9}" type="pres">
      <dgm:prSet presAssocID="{938B2E7B-5124-46BE-9E01-8BD520434EB6}" presName="sibTrans" presStyleCnt="0"/>
      <dgm:spPr/>
    </dgm:pt>
    <dgm:pt modelId="{9E455C40-2331-4733-B7E7-5556C05E3622}" type="pres">
      <dgm:prSet presAssocID="{AE547E84-592A-4A46-8818-4DEAF9838249}" presName="composite" presStyleCnt="0"/>
      <dgm:spPr/>
    </dgm:pt>
    <dgm:pt modelId="{CA26BB57-57BE-4E12-A75E-4D9827ECB938}" type="pres">
      <dgm:prSet presAssocID="{AE547E84-592A-4A46-8818-4DEAF9838249}" presName="bentUpArrow1" presStyleLbl="alignImgPlace1" presStyleIdx="1" presStyleCnt="2" custScaleX="166502" custScaleY="178651" custLinFactX="-300000" custLinFactY="12915" custLinFactNeighborX="-333466" custLinFactNeighborY="100000"/>
      <dgm:spPr/>
    </dgm:pt>
    <dgm:pt modelId="{68A43914-9601-428C-850B-D4C1E8E6DB22}" type="pres">
      <dgm:prSet presAssocID="{AE547E84-592A-4A46-8818-4DEAF9838249}" presName="ParentText" presStyleLbl="node1" presStyleIdx="1" presStyleCnt="3" custScaleX="527439" custScaleY="155028" custLinFactX="-100000" custLinFactNeighborX="-134243" custLinFactNeighborY="5182">
        <dgm:presLayoutVars>
          <dgm:chMax val="1"/>
          <dgm:chPref val="1"/>
          <dgm:bulletEnabled val="1"/>
        </dgm:presLayoutVars>
      </dgm:prSet>
      <dgm:spPr/>
    </dgm:pt>
    <dgm:pt modelId="{4EDCF1C7-51EF-4120-B66A-CF9035376620}" type="pres">
      <dgm:prSet presAssocID="{AE547E84-592A-4A46-8818-4DEAF9838249}" presName="ChildText" presStyleLbl="revTx" presStyleIdx="1" presStyleCnt="3" custAng="10800000" custFlipVert="1" custScaleX="725732" custScaleY="184333" custLinFactX="165943" custLinFactNeighborX="200000" custLinFactNeighborY="3120">
        <dgm:presLayoutVars>
          <dgm:chMax val="0"/>
          <dgm:chPref val="0"/>
          <dgm:bulletEnabled val="1"/>
        </dgm:presLayoutVars>
      </dgm:prSet>
      <dgm:spPr/>
    </dgm:pt>
    <dgm:pt modelId="{75849189-A406-4822-8A8C-C82651CDC5C1}" type="pres">
      <dgm:prSet presAssocID="{B5A35902-C6D6-49E4-A430-BF82E549E8C1}" presName="sibTrans" presStyleCnt="0"/>
      <dgm:spPr/>
    </dgm:pt>
    <dgm:pt modelId="{9AE435BA-738F-44DD-A86C-FACC70FDE1BB}" type="pres">
      <dgm:prSet presAssocID="{F3A9F54E-4B26-487A-A2B7-D63F2AE8FBF5}" presName="composite" presStyleCnt="0"/>
      <dgm:spPr/>
    </dgm:pt>
    <dgm:pt modelId="{F26DB655-97AE-4A02-BDE8-B22A7373C430}" type="pres">
      <dgm:prSet presAssocID="{F3A9F54E-4B26-487A-A2B7-D63F2AE8FBF5}" presName="ParentText" presStyleLbl="node1" presStyleIdx="2" presStyleCnt="3" custScaleX="457959" custScaleY="157356" custLinFactX="-200000" custLinFactNeighborX="-262192" custLinFactNeighborY="35719">
        <dgm:presLayoutVars>
          <dgm:chMax val="1"/>
          <dgm:chPref val="1"/>
          <dgm:bulletEnabled val="1"/>
        </dgm:presLayoutVars>
      </dgm:prSet>
      <dgm:spPr/>
    </dgm:pt>
    <dgm:pt modelId="{D83CF2DD-B26D-47B1-92E4-8CB64AABC5BA}" type="pres">
      <dgm:prSet presAssocID="{F3A9F54E-4B26-487A-A2B7-D63F2AE8FBF5}" presName="FinalChildText" presStyleLbl="revTx" presStyleIdx="2" presStyleCnt="3" custAng="10800000" custFlipVert="1" custScaleX="727297" custScaleY="181869" custLinFactNeighborX="24926" custLinFactNeighborY="2894">
        <dgm:presLayoutVars>
          <dgm:chMax val="0"/>
          <dgm:chPref val="0"/>
          <dgm:bulletEnabled val="1"/>
        </dgm:presLayoutVars>
      </dgm:prSet>
      <dgm:spPr/>
    </dgm:pt>
  </dgm:ptLst>
  <dgm:cxnLst>
    <dgm:cxn modelId="{652F8123-5644-4F4B-8DFE-9A11618F6D08}" type="presOf" srcId="{70ABBDC0-B4C2-4E9E-A5CE-CB4DA1491C2D}" destId="{C9FB5871-97CD-4EED-A4F4-3E2D5FC606E5}" srcOrd="0" destOrd="0" presId="urn:microsoft.com/office/officeart/2005/8/layout/StepDownProcess"/>
    <dgm:cxn modelId="{E528B031-9947-45F7-8CB5-947B1BD7D288}" type="presOf" srcId="{D6278E3D-7111-4FE0-B700-8F6D64C37C10}" destId="{19CA6855-FC05-4864-AE52-5C02FF1A5100}" srcOrd="0" destOrd="0" presId="urn:microsoft.com/office/officeart/2005/8/layout/StepDownProcess"/>
    <dgm:cxn modelId="{C527EC61-638A-479C-AE80-118BB6E2035B}" srcId="{289A162B-F00A-4E3B-9C6F-AAD286533377}" destId="{AE547E84-592A-4A46-8818-4DEAF9838249}" srcOrd="1" destOrd="0" parTransId="{5EFF1B76-1138-48F1-8C72-EC639D329188}" sibTransId="{B5A35902-C6D6-49E4-A430-BF82E549E8C1}"/>
    <dgm:cxn modelId="{E9A08F63-F1F4-4A70-AEEB-839C2526F728}" srcId="{F3A9F54E-4B26-487A-A2B7-D63F2AE8FBF5}" destId="{B8C10F69-D196-4DCE-83FA-01A3003D5107}" srcOrd="0" destOrd="0" parTransId="{6BCB63F8-A10D-4164-AF7C-8A6BBB7B7428}" sibTransId="{35ABAECB-A435-42EB-AB3E-8E12D7F49C9F}"/>
    <dgm:cxn modelId="{1A52EB65-7451-41DB-B28A-04D63BFF8305}" type="presOf" srcId="{AE547E84-592A-4A46-8818-4DEAF9838249}" destId="{68A43914-9601-428C-850B-D4C1E8E6DB22}" srcOrd="0" destOrd="0" presId="urn:microsoft.com/office/officeart/2005/8/layout/StepDownProcess"/>
    <dgm:cxn modelId="{469FB252-3008-474B-9E18-C8A233C9387B}" type="presOf" srcId="{F3A9F54E-4B26-487A-A2B7-D63F2AE8FBF5}" destId="{F26DB655-97AE-4A02-BDE8-B22A7373C430}" srcOrd="0" destOrd="0" presId="urn:microsoft.com/office/officeart/2005/8/layout/StepDownProcess"/>
    <dgm:cxn modelId="{03E15487-7497-44ED-BA94-91098F17BCA1}" srcId="{70ABBDC0-B4C2-4E9E-A5CE-CB4DA1491C2D}" destId="{D6278E3D-7111-4FE0-B700-8F6D64C37C10}" srcOrd="0" destOrd="0" parTransId="{F4C693CF-DC20-4758-8AD1-4BA6B4F237BA}" sibTransId="{C287BE89-0E06-43A5-A59E-CCF9DAA28291}"/>
    <dgm:cxn modelId="{9E75B28C-F23C-4B3A-A070-FC3D3078F546}" type="presOf" srcId="{B8C10F69-D196-4DCE-83FA-01A3003D5107}" destId="{D83CF2DD-B26D-47B1-92E4-8CB64AABC5BA}" srcOrd="0" destOrd="0" presId="urn:microsoft.com/office/officeart/2005/8/layout/StepDownProcess"/>
    <dgm:cxn modelId="{2926E98E-2DF8-47D0-9C37-C61E9D49599B}" srcId="{289A162B-F00A-4E3B-9C6F-AAD286533377}" destId="{F3A9F54E-4B26-487A-A2B7-D63F2AE8FBF5}" srcOrd="2" destOrd="0" parTransId="{0613DD6B-181B-49A3-8F64-1F6AC9E02C46}" sibTransId="{FB24419C-95B3-4764-9463-A5ACB37C3304}"/>
    <dgm:cxn modelId="{CDF0B9AC-88D1-4268-8E16-6A05B12BD3AF}" type="presOf" srcId="{B6B22AC4-E339-4C7F-A7ED-A8DE65553B43}" destId="{4EDCF1C7-51EF-4120-B66A-CF9035376620}" srcOrd="0" destOrd="0" presId="urn:microsoft.com/office/officeart/2005/8/layout/StepDownProcess"/>
    <dgm:cxn modelId="{673EAEC5-D92C-4DD1-938A-51B6352C34D3}" srcId="{289A162B-F00A-4E3B-9C6F-AAD286533377}" destId="{70ABBDC0-B4C2-4E9E-A5CE-CB4DA1491C2D}" srcOrd="0" destOrd="0" parTransId="{F61430C6-6520-4B5A-8D5E-76F12F66B708}" sibTransId="{938B2E7B-5124-46BE-9E01-8BD520434EB6}"/>
    <dgm:cxn modelId="{45DEB4D2-BDF2-4922-8A57-FCADA94DA54D}" type="presOf" srcId="{289A162B-F00A-4E3B-9C6F-AAD286533377}" destId="{EA11A48D-B364-4AB1-852F-5113EC33EF67}" srcOrd="0" destOrd="0" presId="urn:microsoft.com/office/officeart/2005/8/layout/StepDownProcess"/>
    <dgm:cxn modelId="{DDAFB4E0-9BE4-4C98-8CEC-1D7F18393ED4}" srcId="{AE547E84-592A-4A46-8818-4DEAF9838249}" destId="{B6B22AC4-E339-4C7F-A7ED-A8DE65553B43}" srcOrd="0" destOrd="0" parTransId="{967CB3A5-E491-4ED0-BE22-902601A89127}" sibTransId="{5A577FD1-AE3B-4B27-A1D0-8F055747EFB6}"/>
    <dgm:cxn modelId="{32B4AE88-C361-40FE-BE3C-49CBAF69CDA9}" type="presParOf" srcId="{EA11A48D-B364-4AB1-852F-5113EC33EF67}" destId="{3FC1CCD2-1992-4ACA-9FBF-33A5405F81D6}" srcOrd="0" destOrd="0" presId="urn:microsoft.com/office/officeart/2005/8/layout/StepDownProcess"/>
    <dgm:cxn modelId="{7AF7457E-7BEB-476E-AC36-FFBE7A1ADBA9}" type="presParOf" srcId="{3FC1CCD2-1992-4ACA-9FBF-33A5405F81D6}" destId="{6179C3F6-FD14-411A-AD33-28BF24FACC35}" srcOrd="0" destOrd="0" presId="urn:microsoft.com/office/officeart/2005/8/layout/StepDownProcess"/>
    <dgm:cxn modelId="{DD8E4EB3-6AEC-459C-945D-C37DDE01411E}" type="presParOf" srcId="{3FC1CCD2-1992-4ACA-9FBF-33A5405F81D6}" destId="{C9FB5871-97CD-4EED-A4F4-3E2D5FC606E5}" srcOrd="1" destOrd="0" presId="urn:microsoft.com/office/officeart/2005/8/layout/StepDownProcess"/>
    <dgm:cxn modelId="{A4D92401-7214-489C-B72C-BEB2CD452A42}" type="presParOf" srcId="{3FC1CCD2-1992-4ACA-9FBF-33A5405F81D6}" destId="{19CA6855-FC05-4864-AE52-5C02FF1A5100}" srcOrd="2" destOrd="0" presId="urn:microsoft.com/office/officeart/2005/8/layout/StepDownProcess"/>
    <dgm:cxn modelId="{56048E16-5DB9-45AE-A178-F923270D9DC0}" type="presParOf" srcId="{EA11A48D-B364-4AB1-852F-5113EC33EF67}" destId="{EDBD8162-6DC2-4A0B-B867-487DB4882CD9}" srcOrd="1" destOrd="0" presId="urn:microsoft.com/office/officeart/2005/8/layout/StepDownProcess"/>
    <dgm:cxn modelId="{37C0E02E-153E-41D4-821E-B6DAE2374302}" type="presParOf" srcId="{EA11A48D-B364-4AB1-852F-5113EC33EF67}" destId="{9E455C40-2331-4733-B7E7-5556C05E3622}" srcOrd="2" destOrd="0" presId="urn:microsoft.com/office/officeart/2005/8/layout/StepDownProcess"/>
    <dgm:cxn modelId="{8ADE001E-FD1C-48A0-93C2-E9080D2C367D}" type="presParOf" srcId="{9E455C40-2331-4733-B7E7-5556C05E3622}" destId="{CA26BB57-57BE-4E12-A75E-4D9827ECB938}" srcOrd="0" destOrd="0" presId="urn:microsoft.com/office/officeart/2005/8/layout/StepDownProcess"/>
    <dgm:cxn modelId="{51DFEC82-16E1-412B-8F72-EA6CE190ED88}" type="presParOf" srcId="{9E455C40-2331-4733-B7E7-5556C05E3622}" destId="{68A43914-9601-428C-850B-D4C1E8E6DB22}" srcOrd="1" destOrd="0" presId="urn:microsoft.com/office/officeart/2005/8/layout/StepDownProcess"/>
    <dgm:cxn modelId="{938FDACE-3162-403E-A380-CB06ED3AB5D4}" type="presParOf" srcId="{9E455C40-2331-4733-B7E7-5556C05E3622}" destId="{4EDCF1C7-51EF-4120-B66A-CF9035376620}" srcOrd="2" destOrd="0" presId="urn:microsoft.com/office/officeart/2005/8/layout/StepDownProcess"/>
    <dgm:cxn modelId="{60AB0291-0C58-4EF3-893D-ABC8BFAC5024}" type="presParOf" srcId="{EA11A48D-B364-4AB1-852F-5113EC33EF67}" destId="{75849189-A406-4822-8A8C-C82651CDC5C1}" srcOrd="3" destOrd="0" presId="urn:microsoft.com/office/officeart/2005/8/layout/StepDownProcess"/>
    <dgm:cxn modelId="{A9169326-C2B9-40F7-BEAC-FBE9F3884D92}" type="presParOf" srcId="{EA11A48D-B364-4AB1-852F-5113EC33EF67}" destId="{9AE435BA-738F-44DD-A86C-FACC70FDE1BB}" srcOrd="4" destOrd="0" presId="urn:microsoft.com/office/officeart/2005/8/layout/StepDownProcess"/>
    <dgm:cxn modelId="{3DB0EBE5-9DB0-42FF-BFF2-037442A33F52}" type="presParOf" srcId="{9AE435BA-738F-44DD-A86C-FACC70FDE1BB}" destId="{F26DB655-97AE-4A02-BDE8-B22A7373C430}" srcOrd="0" destOrd="0" presId="urn:microsoft.com/office/officeart/2005/8/layout/StepDownProcess"/>
    <dgm:cxn modelId="{A9896132-EA76-42C1-8580-F365F0C97670}" type="presParOf" srcId="{9AE435BA-738F-44DD-A86C-FACC70FDE1BB}" destId="{D83CF2DD-B26D-47B1-92E4-8CB64AABC5B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C3F6-FD14-411A-AD33-28BF24FACC35}">
      <dsp:nvSpPr>
        <dsp:cNvPr id="0" name=""/>
        <dsp:cNvSpPr/>
      </dsp:nvSpPr>
      <dsp:spPr>
        <a:xfrm rot="5400000">
          <a:off x="1048894" y="685044"/>
          <a:ext cx="629031" cy="7943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B5871-97CD-4EED-A4F4-3E2D5FC606E5}">
      <dsp:nvSpPr>
        <dsp:cNvPr id="0" name=""/>
        <dsp:cNvSpPr/>
      </dsp:nvSpPr>
      <dsp:spPr>
        <a:xfrm>
          <a:off x="511251" y="0"/>
          <a:ext cx="3824938" cy="69700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1</a:t>
          </a:r>
          <a:r>
            <a:rPr kumimoji="1" lang="ja-JP" altLang="en-US" sz="1800" kern="1200" dirty="0"/>
            <a:t>　作業環境の準備</a:t>
          </a:r>
        </a:p>
      </dsp:txBody>
      <dsp:txXfrm>
        <a:off x="545282" y="34031"/>
        <a:ext cx="3756876" cy="628941"/>
      </dsp:txXfrm>
    </dsp:sp>
    <dsp:sp modelId="{19CA6855-FC05-4864-AE52-5C02FF1A5100}">
      <dsp:nvSpPr>
        <dsp:cNvPr id="0" name=""/>
        <dsp:cNvSpPr/>
      </dsp:nvSpPr>
      <dsp:spPr>
        <a:xfrm>
          <a:off x="4842309" y="12191"/>
          <a:ext cx="3571917" cy="655160"/>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kumimoji="1" lang="en-US" altLang="ja-JP" sz="1800" kern="1200" baseline="0" dirty="0">
              <a:solidFill>
                <a:schemeClr val="bg1"/>
              </a:solidFill>
            </a:rPr>
            <a:t>[</a:t>
          </a:r>
          <a:r>
            <a:rPr kumimoji="1" lang="ja-JP" altLang="en-US" sz="1800" kern="1200" baseline="0" dirty="0">
              <a:solidFill>
                <a:schemeClr val="bg1"/>
              </a:solidFill>
            </a:rPr>
            <a:t>プロジェクト</a:t>
          </a:r>
          <a:r>
            <a:rPr kumimoji="1" lang="en-US" altLang="ja-JP" sz="1800" kern="1200" baseline="0" dirty="0">
              <a:solidFill>
                <a:schemeClr val="bg1"/>
              </a:solidFill>
            </a:rPr>
            <a:t>]</a:t>
          </a:r>
          <a:r>
            <a:rPr kumimoji="1" lang="ja-JP" altLang="en-US" sz="1800" kern="1200" baseline="0" dirty="0">
              <a:solidFill>
                <a:schemeClr val="bg1"/>
              </a:solidFill>
            </a:rPr>
            <a:t>を設定します。</a:t>
          </a:r>
        </a:p>
      </dsp:txBody>
      <dsp:txXfrm>
        <a:off x="4842309" y="12191"/>
        <a:ext cx="3571917" cy="655160"/>
      </dsp:txXfrm>
    </dsp:sp>
    <dsp:sp modelId="{CA26BB57-57BE-4E12-A75E-4D9827ECB938}">
      <dsp:nvSpPr>
        <dsp:cNvPr id="0" name=""/>
        <dsp:cNvSpPr/>
      </dsp:nvSpPr>
      <dsp:spPr>
        <a:xfrm rot="5400000">
          <a:off x="1633414" y="1513232"/>
          <a:ext cx="651522" cy="69129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43914-9601-428C-850B-D4C1E8E6DB22}">
      <dsp:nvSpPr>
        <dsp:cNvPr id="0" name=""/>
        <dsp:cNvSpPr/>
      </dsp:nvSpPr>
      <dsp:spPr>
        <a:xfrm>
          <a:off x="1560129" y="778567"/>
          <a:ext cx="3238070" cy="6661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２　プログラミング</a:t>
          </a:r>
        </a:p>
      </dsp:txBody>
      <dsp:txXfrm>
        <a:off x="1592656" y="811094"/>
        <a:ext cx="3173016" cy="601142"/>
      </dsp:txXfrm>
    </dsp:sp>
    <dsp:sp modelId="{4EDCF1C7-51EF-4120-B66A-CF9035376620}">
      <dsp:nvSpPr>
        <dsp:cNvPr id="0" name=""/>
        <dsp:cNvSpPr/>
      </dsp:nvSpPr>
      <dsp:spPr>
        <a:xfrm rot="10800000" flipV="1">
          <a:off x="5161192" y="779900"/>
          <a:ext cx="3240460" cy="640232"/>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baseline="0" dirty="0">
              <a:solidFill>
                <a:schemeClr val="bg1"/>
              </a:solidFill>
            </a:rPr>
            <a:t>プログラムを作成する</a:t>
          </a:r>
        </a:p>
      </dsp:txBody>
      <dsp:txXfrm rot="-10800000">
        <a:off x="5161192" y="779900"/>
        <a:ext cx="3240460" cy="640232"/>
      </dsp:txXfrm>
    </dsp:sp>
    <dsp:sp modelId="{F26DB655-97AE-4A02-BDE8-B22A7373C430}">
      <dsp:nvSpPr>
        <dsp:cNvPr id="0" name=""/>
        <dsp:cNvSpPr/>
      </dsp:nvSpPr>
      <dsp:spPr>
        <a:xfrm>
          <a:off x="2190447" y="1508440"/>
          <a:ext cx="2811516" cy="67620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３　ロボットに記憶</a:t>
          </a:r>
        </a:p>
      </dsp:txBody>
      <dsp:txXfrm>
        <a:off x="2223462" y="1541455"/>
        <a:ext cx="2745486" cy="610170"/>
      </dsp:txXfrm>
    </dsp:sp>
    <dsp:sp modelId="{D83CF2DD-B26D-47B1-92E4-8CB64AABC5BA}">
      <dsp:nvSpPr>
        <dsp:cNvPr id="0" name=""/>
        <dsp:cNvSpPr/>
      </dsp:nvSpPr>
      <dsp:spPr>
        <a:xfrm rot="10800000" flipV="1">
          <a:off x="5451498" y="1532772"/>
          <a:ext cx="3247448" cy="631674"/>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baseline="0" dirty="0">
              <a:solidFill>
                <a:schemeClr val="bg1"/>
              </a:solidFill>
            </a:rPr>
            <a:t>メモリに記憶する</a:t>
          </a:r>
        </a:p>
      </dsp:txBody>
      <dsp:txXfrm rot="-10800000">
        <a:off x="5451498" y="1532772"/>
        <a:ext cx="3247448" cy="63167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C6C8C-AB05-4868-8BEF-7119DA3FA09B}" type="datetimeFigureOut">
              <a:rPr kumimoji="1" lang="ja-JP" altLang="en-US" smtClean="0"/>
              <a:t>2021/11/21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820D-ED4D-4825-BB86-D14E6CF22002}" type="slidenum">
              <a:rPr kumimoji="1" lang="ja-JP" altLang="en-US" smtClean="0"/>
              <a:t>‹#›</a:t>
            </a:fld>
            <a:endParaRPr kumimoji="1" lang="ja-JP" altLang="en-US"/>
          </a:p>
        </p:txBody>
      </p:sp>
    </p:spTree>
    <p:extLst>
      <p:ext uri="{BB962C8B-B14F-4D97-AF65-F5344CB8AC3E}">
        <p14:creationId xmlns:p14="http://schemas.microsoft.com/office/powerpoint/2010/main" val="738990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5</a:t>
            </a:fld>
            <a:endParaRPr kumimoji="1" lang="ja-JP" altLang="en-US"/>
          </a:p>
        </p:txBody>
      </p:sp>
    </p:spTree>
    <p:extLst>
      <p:ext uri="{BB962C8B-B14F-4D97-AF65-F5344CB8AC3E}">
        <p14:creationId xmlns:p14="http://schemas.microsoft.com/office/powerpoint/2010/main" val="157696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3B6B-F3E7-415F-85FF-A9A3B258DA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4A2134-20AC-416A-AE35-81E2BCE3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D289B-608A-4392-93DE-43CE69DE4399}"/>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0ED8EBFC-6881-4011-9AA7-24E3EC9FB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BE5FDA-A383-420E-971A-AFB20C4CC87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0054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5C21-0496-4B81-B3B5-35335BAE5D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DC0593-57A7-4573-A67B-46EA17F0C5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AFA457-FA0E-476C-8183-C400702B9C34}"/>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8DAEE1A7-1977-45C3-9D35-0B0740549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F8DE7-FB20-4340-8329-75404948C79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57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6D32AE-A2AA-4186-91C6-6BA6DF57AE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DA7AD4-FEEE-4411-A494-C9C15FA239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AED63-91F0-4794-80C3-F8A54DFB0A6A}"/>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7790F32C-3187-417E-8B4A-DA626E0DE9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352C0-0FB1-44C2-A417-A13C6CD864C3}"/>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697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7094-DC60-49E2-9208-5944CF4D26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4F6158-451C-4C4B-9820-C7114540B2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96BED7-7064-4793-985B-5A65418FACE3}"/>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644C706A-D990-420C-9972-D45326E4C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E164E-F33A-4D53-953F-CD626763118C}"/>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36709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447D8-DD6E-4819-8F2F-7532C49D1E7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F2C7F-5542-47FE-A67D-1638E22A5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5F4BA2-CA1C-420B-AF07-10B9B8BCF317}"/>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FC27A790-9C2F-4FAA-87FE-E78E0C72FD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D96CC3-E0A0-42C1-A6F0-89EC4BF3E7E2}"/>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746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3E8F6-9CDD-43D1-A613-21DFA3AEC0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F27B76-43E4-47E8-9632-96B6CCDCAB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8D5E72-3229-4C73-8819-0D020A2559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FB2A11-FE01-44DB-8132-B886FB7E468C}"/>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463C1138-3494-4B12-AFBD-1DB8EFA51A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3C6209-7145-49E9-AB6E-5195E03FD367}"/>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128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80087-A3CC-4252-A599-B8CF867555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325B4E-94F1-4238-90E1-58B517D1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9B6C85-BE68-45C1-8AF4-309D3ACD36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24177A-E42F-4C5E-B2D8-4E2CA9775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BAED1-04C2-4348-96F5-EEA95EF3D4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445364-7575-43C4-BCCB-1B715AF72526}"/>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8" name="フッター プレースホルダー 7">
            <a:extLst>
              <a:ext uri="{FF2B5EF4-FFF2-40B4-BE49-F238E27FC236}">
                <a16:creationId xmlns:a16="http://schemas.microsoft.com/office/drawing/2014/main" id="{3C6F9F9C-82A1-4D78-B397-C8A834259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2D5368-A2A1-47D4-B606-1AD375D2E211}"/>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002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0990E-2963-4E73-9784-17F680367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2B115B-E0BB-4221-B0B9-996A976B13AE}"/>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4" name="フッター プレースホルダー 3">
            <a:extLst>
              <a:ext uri="{FF2B5EF4-FFF2-40B4-BE49-F238E27FC236}">
                <a16:creationId xmlns:a16="http://schemas.microsoft.com/office/drawing/2014/main" id="{5870392D-8E37-4CE1-9304-2230B6EEFB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4CF28-3EFF-48B6-B410-4D27D869A44A}"/>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29295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47E97B-BD4C-4E05-A2CB-055347DC7ADB}"/>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3" name="フッター プレースホルダー 2">
            <a:extLst>
              <a:ext uri="{FF2B5EF4-FFF2-40B4-BE49-F238E27FC236}">
                <a16:creationId xmlns:a16="http://schemas.microsoft.com/office/drawing/2014/main" id="{FACF032C-E55A-4AC5-9146-0DFCDF60AD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733D8D-F0C7-4E5F-8438-DF710E5FC575}"/>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78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B7621-4D1A-48FE-BA77-7D93E948DA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59B4D-37D1-4030-92F9-AE38DFF33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20C584-6C5C-465A-B9C7-2EAECED09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383AA-390E-4559-B45F-CD9F063F013F}"/>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2908DDCC-7393-48E9-8637-71EEA003F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A3139F-5A5C-4A00-A53A-A03E4074061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110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4E61-43F9-41B5-9C54-44B43FB28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DB090D-6833-41DA-8F26-E501829DB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D903A5-7265-4B45-95FB-BD18B0F8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289655-17FA-484F-BB21-66BBE53C9193}"/>
              </a:ext>
            </a:extLst>
          </p:cNvPr>
          <p:cNvSpPr>
            <a:spLocks noGrp="1"/>
          </p:cNvSpPr>
          <p:nvPr>
            <p:ph type="dt" sz="half" idx="10"/>
          </p:nvPr>
        </p:nvSpPr>
        <p:spPr/>
        <p:txBody>
          <a:bodyPr/>
          <a:lstStyle/>
          <a:p>
            <a:fld id="{B46194F0-318A-4125-8B25-7046510342E8}" type="datetimeFigureOut">
              <a:rPr kumimoji="1" lang="ja-JP" altLang="en-US" smtClean="0"/>
              <a:t>2021/11/21</a:t>
            </a:fld>
            <a:endParaRPr kumimoji="1" lang="ja-JP" altLang="en-US"/>
          </a:p>
        </p:txBody>
      </p:sp>
      <p:sp>
        <p:nvSpPr>
          <p:cNvPr id="6" name="フッター プレースホルダー 5">
            <a:extLst>
              <a:ext uri="{FF2B5EF4-FFF2-40B4-BE49-F238E27FC236}">
                <a16:creationId xmlns:a16="http://schemas.microsoft.com/office/drawing/2014/main" id="{A751CA3A-64D3-424D-BC14-634B8D55BF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A45CF9-D6AF-4B43-B542-EA66FF86742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3581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5CCE9C-B93F-4FD0-ACD3-5A35A72A2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B917F-CDE0-4585-A685-C81FDC37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ABDF4-6316-4533-87F9-C2AEBDF06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94F0-318A-4125-8B25-7046510342E8}" type="datetimeFigureOut">
              <a:rPr kumimoji="1" lang="ja-JP" altLang="en-US" smtClean="0"/>
              <a:t>2021/11/21</a:t>
            </a:fld>
            <a:endParaRPr kumimoji="1" lang="ja-JP" altLang="en-US"/>
          </a:p>
        </p:txBody>
      </p:sp>
      <p:sp>
        <p:nvSpPr>
          <p:cNvPr id="5" name="フッター プレースホルダー 4">
            <a:extLst>
              <a:ext uri="{FF2B5EF4-FFF2-40B4-BE49-F238E27FC236}">
                <a16:creationId xmlns:a16="http://schemas.microsoft.com/office/drawing/2014/main" id="{E820F90C-6E56-4100-9BBC-D0859C1A5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160715-7F1D-4FD9-9489-9441C5D5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8996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agamihara-sc.or.jp/otherjobs/pc-class/course-list/scratch-intro/"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0" y="-30145"/>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387207" y="944624"/>
            <a:ext cx="5843228" cy="1371601"/>
          </a:xfrm>
        </p:spPr>
        <p:txBody>
          <a:bodyPr>
            <a:noAutofit/>
          </a:bodyPr>
          <a:lstStyle/>
          <a:p>
            <a:r>
              <a:rPr lang="ja-JP" altLang="en-US" sz="3600" b="1" i="0" dirty="0">
                <a:solidFill>
                  <a:srgbClr val="FF0000"/>
                </a:solidFill>
                <a:effectLst/>
                <a:latin typeface="ＭＳＰgothic"/>
                <a:ea typeface="Meiryo" panose="020B0604030504040204" pitchFamily="50" charset="-128"/>
              </a:rPr>
              <a:t>プログラムのしくみを学ぶ電子回路実験</a:t>
            </a:r>
            <a:endParaRPr kumimoji="1" lang="ja-JP" altLang="en-US" sz="3600" b="1"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492852" y="2542965"/>
            <a:ext cx="9363842" cy="432556"/>
          </a:xfrm>
        </p:spPr>
        <p:txBody>
          <a:bodyPr>
            <a:noAutofit/>
          </a:bodyPr>
          <a:lstStyle/>
          <a:p>
            <a:pPr>
              <a:lnSpc>
                <a:spcPct val="100000"/>
              </a:lnSpc>
              <a:spcBef>
                <a:spcPts val="0"/>
              </a:spcBef>
              <a:tabLst>
                <a:tab pos="538163" algn="l"/>
              </a:tabLst>
            </a:pPr>
            <a:r>
              <a:rPr lang="ja-JP" altLang="ja-JP" sz="2800" b="1" kern="100" dirty="0">
                <a:solidFill>
                  <a:srgbClr val="0070C0"/>
                </a:solidFill>
                <a:effectLst/>
                <a:latin typeface="游ゴシック Light" panose="020B0300000000000000" pitchFamily="50" charset="-128"/>
                <a:ea typeface="メイリオ" panose="020B0604030504040204" pitchFamily="50" charset="-128"/>
                <a:cs typeface="Times New Roman" panose="02020603050405020304" pitchFamily="18" charset="0"/>
              </a:rPr>
              <a:t>第</a:t>
            </a:r>
            <a:r>
              <a:rPr lang="ja-JP"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８回</a:t>
            </a:r>
            <a:r>
              <a:rPr lang="en-US"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a:t>
            </a:r>
            <a:r>
              <a:rPr lang="en-US" altLang="ja-JP" sz="2800" b="1" kern="100" dirty="0">
                <a:solidFill>
                  <a:srgbClr val="0070C0"/>
                </a:solidFill>
                <a:latin typeface="Arial" panose="020B0604020202020204" pitchFamily="34" charset="0"/>
                <a:ea typeface="メイリオ" panose="020B0604030504040204" pitchFamily="50" charset="-128"/>
                <a:cs typeface="Arial" panose="020B0604020202020204" pitchFamily="34" charset="0"/>
              </a:rPr>
              <a:t>12</a:t>
            </a:r>
            <a:r>
              <a:rPr lang="ja-JP" altLang="ja-JP" sz="2800" b="1" kern="100" dirty="0">
                <a:solidFill>
                  <a:srgbClr val="0070C0"/>
                </a:solidFill>
                <a:latin typeface="Arial" panose="020B0604020202020204" pitchFamily="34" charset="0"/>
                <a:ea typeface="メイリオ" panose="020B0604030504040204" pitchFamily="50" charset="-128"/>
                <a:cs typeface="Arial" panose="020B0604020202020204" pitchFamily="34" charset="0"/>
              </a:rPr>
              <a:t>月</a:t>
            </a:r>
            <a:r>
              <a:rPr lang="en-US" altLang="ja-JP" sz="2800" b="1" kern="100" dirty="0">
                <a:solidFill>
                  <a:srgbClr val="0070C0"/>
                </a:solidFill>
                <a:latin typeface="Arial" panose="020B0604020202020204" pitchFamily="34" charset="0"/>
                <a:ea typeface="メイリオ" panose="020B0604030504040204" pitchFamily="50" charset="-128"/>
                <a:cs typeface="Arial" panose="020B0604020202020204" pitchFamily="34" charset="0"/>
              </a:rPr>
              <a:t>18</a:t>
            </a:r>
            <a:r>
              <a:rPr lang="ja-JP"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日</a:t>
            </a:r>
            <a:r>
              <a:rPr lang="en-US"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 </a:t>
            </a:r>
            <a:r>
              <a:rPr lang="ja-JP"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ロボットに動作を組み込むプログラム</a:t>
            </a:r>
            <a:endParaRPr lang="ja-JP" altLang="ja-JP" sz="2800" b="1" kern="100" dirty="0">
              <a:solidFill>
                <a:srgbClr val="0070C0"/>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a:tabLst>
                <a:tab pos="538163" algn="l"/>
              </a:tabLst>
            </a:pPr>
            <a:endParaRPr kumimoji="1" lang="ja-JP" altLang="en-US" sz="28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234462" y="197845"/>
            <a:ext cx="7221416" cy="830997"/>
          </a:xfrm>
          <a:prstGeom prst="rect">
            <a:avLst/>
          </a:prstGeom>
          <a:noFill/>
        </p:spPr>
        <p:txBody>
          <a:bodyPr wrap="square" rtlCol="0">
            <a:spAutoFit/>
          </a:bodyPr>
          <a:lstStyle/>
          <a:p>
            <a:pPr algn="ctr"/>
            <a:r>
              <a:rPr lang="ja-JP" altLang="en-US" sz="2400" b="1" dirty="0"/>
              <a:t>仙台市青葉少年少女発明クラブ</a:t>
            </a:r>
            <a:endParaRPr lang="en-US" altLang="ja-JP" sz="2400" b="1" dirty="0"/>
          </a:p>
          <a:p>
            <a:pPr algn="ctr"/>
            <a:r>
              <a:rPr lang="ja-JP" altLang="en-US" sz="2400" b="1" dirty="0"/>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1066076" y="3243835"/>
            <a:ext cx="8217393" cy="3416320"/>
          </a:xfrm>
          <a:prstGeom prst="rect">
            <a:avLst/>
          </a:prstGeom>
          <a:noFill/>
        </p:spPr>
        <p:txBody>
          <a:bodyPr wrap="square" rtlCol="0">
            <a:spAutoFit/>
          </a:bodyPr>
          <a:lstStyle/>
          <a:p>
            <a:pPr algn="just"/>
            <a:r>
              <a:rPr lang="ja-JP" altLang="en-US" b="1" kern="100" dirty="0">
                <a:solidFill>
                  <a:srgbClr val="000000"/>
                </a:solidFill>
                <a:latin typeface="Times New Roman" panose="02020603050405020304" pitchFamily="18" charset="0"/>
                <a:ea typeface="メイリオ" panose="020B0604030504040204" pitchFamily="50" charset="-128"/>
                <a:cs typeface="Times New Roman" panose="02020603050405020304" pitchFamily="18" charset="0"/>
              </a:rPr>
              <a:t>　</a:t>
            </a:r>
            <a:r>
              <a:rPr lang="ja-JP" altLang="ja-JP" sz="1800" b="1" kern="100" dirty="0">
                <a:solidFill>
                  <a:srgbClr val="000000"/>
                </a:solidFill>
                <a:effectLst/>
                <a:latin typeface="Times New Roman" panose="02020603050405020304" pitchFamily="18" charset="0"/>
                <a:ea typeface="メイリオ" panose="020B0604030504040204" pitchFamily="50" charset="-128"/>
                <a:cs typeface="Times New Roman" panose="02020603050405020304" pitchFamily="18" charset="0"/>
              </a:rPr>
              <a:t>ロボットではプログラムをパソコンで作って、ロボットの</a:t>
            </a:r>
            <a:r>
              <a:rPr lang="en-US" altLang="ja-JP" sz="1800" b="1" kern="100" dirty="0">
                <a:solidFill>
                  <a:srgbClr val="000000"/>
                </a:solidFill>
                <a:effectLst/>
                <a:latin typeface="Times New Roman" panose="02020603050405020304" pitchFamily="18" charset="0"/>
                <a:ea typeface="メイリオ" panose="020B0604030504040204" pitchFamily="50" charset="-128"/>
                <a:cs typeface="Times New Roman" panose="02020603050405020304" pitchFamily="18" charset="0"/>
              </a:rPr>
              <a:t>CPU</a:t>
            </a:r>
            <a:r>
              <a:rPr lang="ja-JP" altLang="ja-JP" sz="1800" b="1" kern="100" dirty="0">
                <a:solidFill>
                  <a:srgbClr val="000000"/>
                </a:solidFill>
                <a:effectLst/>
                <a:latin typeface="Times New Roman" panose="02020603050405020304" pitchFamily="18" charset="0"/>
                <a:ea typeface="メイリオ" panose="020B0604030504040204" pitchFamily="50" charset="-128"/>
                <a:cs typeface="Times New Roman" panose="02020603050405020304" pitchFamily="18" charset="0"/>
              </a:rPr>
              <a:t>ボードに書き込んで呼び出して使います。記憶したプログラムやデータを呼び出して使う際に多種類のサブルーチンと言って基礎になるプログラムを記憶しておいて、必要に応じて呼び出して動作させることが行われます。</a:t>
            </a:r>
            <a:endParaRPr lang="ja-JP" altLang="ja-JP" sz="1800" b="1"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algn="just"/>
            <a:r>
              <a:rPr lang="en-US" altLang="ja-JP" sz="1800" kern="100" dirty="0">
                <a:solidFill>
                  <a:srgbClr val="000000"/>
                </a:solidFill>
                <a:effectLst/>
                <a:latin typeface="Times New Roman" panose="02020603050405020304" pitchFamily="18" charset="0"/>
                <a:ea typeface="$ＪＳ明朝" panose="04030B090D0B02020403" pitchFamily="17" charset="-128"/>
                <a:cs typeface="Times New Roman" panose="02020603050405020304" pitchFamily="18" charset="0"/>
              </a:rPr>
              <a:t> </a:t>
            </a:r>
            <a:endParaRPr lang="ja-JP" altLang="ja-JP" sz="1800" kern="100" dirty="0">
              <a:effectLst/>
              <a:latin typeface="游明朝" panose="02020400000000000000" pitchFamily="18" charset="-128"/>
              <a:ea typeface="$ＪＳ明朝" panose="04030B090D0B02020403" pitchFamily="17" charset="-128"/>
              <a:cs typeface="Times New Roman" panose="02020603050405020304" pitchFamily="18" charset="0"/>
            </a:endParaRPr>
          </a:p>
          <a:p>
            <a:pPr indent="266700" algn="just"/>
            <a:r>
              <a:rPr lang="en-US" altLang="ja-JP" sz="1800" b="1" kern="100" dirty="0">
                <a:solidFill>
                  <a:srgbClr val="000000"/>
                </a:solidFill>
                <a:effectLst/>
                <a:latin typeface="メイリオ" panose="020B0604030504040204" pitchFamily="50" charset="-128"/>
                <a:ea typeface="$ＪＳ明朝" panose="04030B090D0B02020403" pitchFamily="17" charset="-128"/>
                <a:cs typeface="Times New Roman" panose="02020603050405020304" pitchFamily="18" charset="0"/>
              </a:rPr>
              <a:t>8.1 </a:t>
            </a:r>
            <a:r>
              <a:rPr lang="ja-JP" altLang="ja-JP" sz="1800" b="1" kern="100" spc="-40" dirty="0">
                <a:solidFill>
                  <a:srgbClr val="000000"/>
                </a:solidFill>
                <a:effectLst/>
                <a:latin typeface="游明朝" panose="02020400000000000000" pitchFamily="18" charset="-128"/>
                <a:ea typeface="$ＪＳ明朝" panose="04030B090D0B02020403" pitchFamily="17" charset="-128"/>
                <a:cs typeface="Times New Roman" panose="02020603050405020304" pitchFamily="18" charset="0"/>
              </a:rPr>
              <a:t>プログラムの開発環境 </a:t>
            </a:r>
            <a:r>
              <a:rPr lang="ja-JP" altLang="ja-JP" sz="1800" b="1" kern="100" dirty="0">
                <a:solidFill>
                  <a:srgbClr val="000000"/>
                </a:solidFill>
                <a:effectLst/>
                <a:latin typeface="游明朝" panose="02020400000000000000" pitchFamily="18" charset="-128"/>
                <a:ea typeface="$ＪＳ明朝" panose="04030B090D0B02020403" pitchFamily="17" charset="-128"/>
                <a:cs typeface="Times New Roman" panose="02020603050405020304" pitchFamily="18" charset="0"/>
              </a:rPr>
              <a:t> </a:t>
            </a:r>
            <a:r>
              <a:rPr lang="ja-JP" altLang="ja-JP" sz="1800" b="1" kern="100" spc="-40" dirty="0">
                <a:solidFill>
                  <a:srgbClr val="000000"/>
                </a:solidFill>
                <a:effectLst/>
                <a:latin typeface="游明朝" panose="02020400000000000000" pitchFamily="18" charset="-128"/>
                <a:ea typeface="$ＪＳ明朝" panose="04030B090D0B02020403" pitchFamily="17" charset="-128"/>
                <a:cs typeface="Times New Roman" panose="02020603050405020304" pitchFamily="18" charset="0"/>
              </a:rPr>
              <a:t> </a:t>
            </a:r>
            <a:endParaRPr lang="ja-JP" altLang="ja-JP" sz="1800" b="1" kern="100" dirty="0">
              <a:effectLst/>
              <a:latin typeface="游明朝" panose="02020400000000000000" pitchFamily="18" charset="-128"/>
              <a:ea typeface="$ＪＳ明朝" panose="04030B090D0B02020403" pitchFamily="17" charset="-128"/>
              <a:cs typeface="Times New Roman" panose="02020603050405020304" pitchFamily="18" charset="0"/>
            </a:endParaRPr>
          </a:p>
          <a:p>
            <a:pPr indent="266700" algn="just"/>
            <a:r>
              <a:rPr lang="en-US" altLang="ja-JP" sz="1800" b="1" kern="100" dirty="0">
                <a:solidFill>
                  <a:srgbClr val="000000"/>
                </a:solidFill>
                <a:effectLst/>
                <a:latin typeface="メイリオ" panose="020B0604030504040204" pitchFamily="50" charset="-128"/>
                <a:ea typeface="$ＪＳ明朝" panose="04030B090D0B02020403" pitchFamily="17" charset="-128"/>
                <a:cs typeface="Times New Roman" panose="02020603050405020304" pitchFamily="18" charset="0"/>
              </a:rPr>
              <a:t>8.2 </a:t>
            </a:r>
            <a:r>
              <a:rPr lang="ja-JP" altLang="ja-JP" sz="1800" b="1" kern="100" dirty="0">
                <a:solidFill>
                  <a:srgbClr val="000000"/>
                </a:solidFill>
                <a:effectLst/>
                <a:latin typeface="游明朝" panose="02020400000000000000" pitchFamily="18" charset="-128"/>
                <a:ea typeface="$ＪＳ明朝" panose="04030B090D0B02020403" pitchFamily="17" charset="-128"/>
                <a:cs typeface="Times New Roman" panose="02020603050405020304" pitchFamily="18" charset="0"/>
              </a:rPr>
              <a:t>マイクロビットの特徴  </a:t>
            </a:r>
            <a:endParaRPr lang="ja-JP" altLang="ja-JP" sz="1800" b="1" kern="100" dirty="0">
              <a:effectLst/>
              <a:latin typeface="游明朝" panose="02020400000000000000" pitchFamily="18" charset="-128"/>
              <a:ea typeface="$ＪＳ明朝" panose="04030B090D0B02020403" pitchFamily="17" charset="-128"/>
              <a:cs typeface="Times New Roman" panose="02020603050405020304" pitchFamily="18" charset="0"/>
            </a:endParaRPr>
          </a:p>
          <a:p>
            <a:pPr indent="266700" algn="just"/>
            <a:r>
              <a:rPr lang="en-US" altLang="ja-JP" sz="1800" b="1" kern="100" dirty="0">
                <a:solidFill>
                  <a:srgbClr val="000000"/>
                </a:solidFill>
                <a:effectLst/>
                <a:latin typeface="メイリオ" panose="020B0604030504040204" pitchFamily="50" charset="-128"/>
                <a:ea typeface="$ＪＳ明朝" panose="04030B090D0B02020403" pitchFamily="17" charset="-128"/>
                <a:cs typeface="Times New Roman" panose="02020603050405020304" pitchFamily="18" charset="0"/>
              </a:rPr>
              <a:t>8</a:t>
            </a:r>
            <a:r>
              <a:rPr lang="ja-JP" altLang="ja-JP" sz="1800" b="1" kern="100" dirty="0">
                <a:solidFill>
                  <a:srgbClr val="000000"/>
                </a:solidFill>
                <a:effectLst/>
                <a:latin typeface="游明朝" panose="02020400000000000000" pitchFamily="18" charset="-128"/>
                <a:ea typeface="$ＪＳ明朝" panose="04030B090D0B02020403" pitchFamily="17" charset="-128"/>
                <a:cs typeface="Times New Roman" panose="02020603050405020304" pitchFamily="18" charset="0"/>
              </a:rPr>
              <a:t>.3 </a:t>
            </a:r>
            <a:r>
              <a:rPr lang="ja-JP" altLang="ja-JP" sz="1800" b="1" kern="100" spc="-30" dirty="0">
                <a:solidFill>
                  <a:srgbClr val="000000"/>
                </a:solidFill>
                <a:effectLst/>
                <a:latin typeface="游明朝" panose="02020400000000000000" pitchFamily="18" charset="-128"/>
                <a:ea typeface="$ＪＳ明朝" panose="04030B090D0B02020403" pitchFamily="17" charset="-128"/>
                <a:cs typeface="Times New Roman" panose="02020603050405020304" pitchFamily="18" charset="0"/>
              </a:rPr>
              <a:t>マイクロビットによるロボットの制御の例</a:t>
            </a:r>
            <a:r>
              <a:rPr lang="ja-JP" altLang="ja-JP" sz="1800" b="1" kern="100" spc="-30" dirty="0">
                <a:solidFill>
                  <a:srgbClr val="00B050"/>
                </a:solidFill>
                <a:effectLst/>
                <a:latin typeface="游明朝" panose="02020400000000000000" pitchFamily="18" charset="-128"/>
                <a:ea typeface="$ＪＳ明朝" panose="04030B090D0B02020403" pitchFamily="17" charset="-128"/>
                <a:cs typeface="Times New Roman" panose="02020603050405020304" pitchFamily="18" charset="0"/>
              </a:rPr>
              <a:t>  </a:t>
            </a:r>
            <a:endParaRPr lang="ja-JP" altLang="ja-JP" sz="1800" b="1" kern="100" dirty="0">
              <a:effectLst/>
              <a:latin typeface="游明朝" panose="02020400000000000000" pitchFamily="18" charset="-128"/>
              <a:ea typeface="$ＪＳ明朝" panose="04030B090D0B02020403" pitchFamily="17" charset="-128"/>
              <a:cs typeface="Times New Roman" panose="02020603050405020304" pitchFamily="18" charset="0"/>
            </a:endParaRPr>
          </a:p>
          <a:p>
            <a:pPr indent="266700" algn="just"/>
            <a:r>
              <a:rPr lang="ja-JP" altLang="ja-JP" sz="1800" b="1" kern="100" dirty="0">
                <a:solidFill>
                  <a:srgbClr val="000000"/>
                </a:solidFill>
                <a:effectLst/>
                <a:latin typeface="Arial" panose="020B0604020202020204" pitchFamily="34" charset="0"/>
                <a:ea typeface="$ＪＳ明朝" panose="04030B090D0B02020403" pitchFamily="17" charset="-128"/>
                <a:cs typeface="Times New Roman" panose="02020603050405020304" pitchFamily="18" charset="0"/>
              </a:rPr>
              <a:t>8.4 ロボビイ・アイの特徴と</a:t>
            </a:r>
            <a:r>
              <a:rPr lang="ja-JP" altLang="ja-JP" sz="1800" b="1" kern="100" spc="-70" dirty="0">
                <a:solidFill>
                  <a:srgbClr val="000000"/>
                </a:solidFill>
                <a:effectLst/>
                <a:latin typeface="Arial" panose="020B0604020202020204" pitchFamily="34" charset="0"/>
                <a:ea typeface="$ＪＳ明朝" panose="04030B090D0B02020403" pitchFamily="17" charset="-128"/>
                <a:cs typeface="Times New Roman" panose="02020603050405020304" pitchFamily="18" charset="0"/>
              </a:rPr>
              <a:t>プログラミングを支援するソフト</a:t>
            </a:r>
            <a:r>
              <a:rPr lang="ja-JP" altLang="ja-JP" sz="1800" b="1" kern="100" dirty="0">
                <a:solidFill>
                  <a:srgbClr val="00B050"/>
                </a:solidFill>
                <a:effectLst/>
                <a:latin typeface="Arial" panose="020B0604020202020204" pitchFamily="34" charset="0"/>
                <a:ea typeface="$ＪＳ明朝" panose="04030B090D0B02020403" pitchFamily="17" charset="-128"/>
                <a:cs typeface="Times New Roman" panose="02020603050405020304" pitchFamily="18" charset="0"/>
              </a:rPr>
              <a:t> </a:t>
            </a:r>
            <a:r>
              <a:rPr lang="ja-JP" altLang="ja-JP" sz="1800" b="1" kern="100" dirty="0">
                <a:solidFill>
                  <a:srgbClr val="000000"/>
                </a:solidFill>
                <a:effectLst/>
                <a:latin typeface="Arial" panose="020B0604020202020204" pitchFamily="34" charset="0"/>
                <a:ea typeface="$ＪＳ明朝" panose="04030B090D0B02020403" pitchFamily="17" charset="-128"/>
                <a:cs typeface="Times New Roman" panose="02020603050405020304" pitchFamily="18" charset="0"/>
              </a:rPr>
              <a:t> </a:t>
            </a:r>
            <a:endParaRPr lang="ja-JP" altLang="ja-JP" sz="1800" b="1" kern="100" dirty="0">
              <a:effectLst/>
              <a:latin typeface="Arial" panose="020B0604020202020204" pitchFamily="34" charset="0"/>
              <a:ea typeface="$ＪＳ明朝" panose="04030B090D0B02020403" pitchFamily="17" charset="-128"/>
              <a:cs typeface="Times New Roman" panose="02020603050405020304" pitchFamily="18" charset="0"/>
            </a:endParaRPr>
          </a:p>
          <a:p>
            <a:pPr indent="266700" algn="just"/>
            <a:r>
              <a:rPr lang="ja-JP" altLang="ja-JP" sz="1800" b="1" kern="100" dirty="0">
                <a:effectLst/>
                <a:latin typeface="Arial" panose="020B0604020202020204" pitchFamily="34" charset="0"/>
                <a:ea typeface="$ＪＳ明朝" panose="04030B090D0B02020403" pitchFamily="17" charset="-128"/>
                <a:cs typeface="Times New Roman" panose="02020603050405020304" pitchFamily="18" charset="0"/>
              </a:rPr>
              <a:t>8.5 </a:t>
            </a:r>
            <a:r>
              <a:rPr lang="ja-JP" altLang="ja-JP" sz="1800" b="1" kern="100" dirty="0">
                <a:solidFill>
                  <a:srgbClr val="000000"/>
                </a:solidFill>
                <a:effectLst/>
                <a:latin typeface="Arial" panose="020B0604020202020204" pitchFamily="34" charset="0"/>
                <a:ea typeface="$ＪＳ明朝" panose="04030B090D0B02020403" pitchFamily="17" charset="-128"/>
                <a:cs typeface="Times New Roman" panose="02020603050405020304" pitchFamily="18" charset="0"/>
              </a:rPr>
              <a:t>アルドゥイーノの</a:t>
            </a:r>
            <a:r>
              <a:rPr lang="en-US" altLang="ja-JP" sz="1800" b="1" kern="100" dirty="0">
                <a:solidFill>
                  <a:srgbClr val="000000"/>
                </a:solidFill>
                <a:effectLst/>
                <a:latin typeface="Arial" panose="020B0604020202020204" pitchFamily="34" charset="0"/>
                <a:ea typeface="$ＪＳ明朝" panose="04030B090D0B02020403" pitchFamily="17" charset="-128"/>
                <a:cs typeface="Times New Roman" panose="02020603050405020304" pitchFamily="18" charset="0"/>
              </a:rPr>
              <a:t>CPU</a:t>
            </a:r>
            <a:r>
              <a:rPr lang="ja-JP" altLang="ja-JP" sz="1800" b="1" kern="100" dirty="0">
                <a:solidFill>
                  <a:srgbClr val="000000"/>
                </a:solidFill>
                <a:effectLst/>
                <a:latin typeface="Arial" panose="020B0604020202020204" pitchFamily="34" charset="0"/>
                <a:ea typeface="$ＪＳ明朝" panose="04030B090D0B02020403" pitchFamily="17" charset="-128"/>
                <a:cs typeface="Times New Roman" panose="02020603050405020304" pitchFamily="18" charset="0"/>
              </a:rPr>
              <a:t>ボードとビジュアルプログラミング</a:t>
            </a:r>
            <a:r>
              <a:rPr lang="ja-JP" altLang="ja-JP" sz="1800" b="1" kern="100" dirty="0">
                <a:solidFill>
                  <a:srgbClr val="538135"/>
                </a:solidFill>
                <a:effectLst/>
                <a:latin typeface="Arial" panose="020B0604020202020204" pitchFamily="34" charset="0"/>
                <a:ea typeface="$ＪＳ明朝" panose="04030B090D0B02020403" pitchFamily="17" charset="-128"/>
                <a:cs typeface="Times New Roman" panose="02020603050405020304" pitchFamily="18" charset="0"/>
              </a:rPr>
              <a:t>  </a:t>
            </a:r>
            <a:endParaRPr lang="ja-JP" altLang="ja-JP" sz="1800" b="1" kern="100" dirty="0">
              <a:effectLst/>
              <a:latin typeface="Arial" panose="020B0604020202020204" pitchFamily="34" charset="0"/>
              <a:ea typeface="$ＪＳ明朝" panose="04030B090D0B02020403" pitchFamily="17" charset="-128"/>
              <a:cs typeface="Times New Roman" panose="02020603050405020304" pitchFamily="18" charset="0"/>
            </a:endParaRPr>
          </a:p>
          <a:p>
            <a:pPr indent="266700" algn="just"/>
            <a:r>
              <a:rPr lang="ja-JP" altLang="ja-JP" sz="1800" b="1" kern="100" dirty="0">
                <a:effectLst/>
                <a:latin typeface="Arial" panose="020B0604020202020204" pitchFamily="34" charset="0"/>
                <a:ea typeface="$ＪＳ明朝" panose="04030B090D0B02020403" pitchFamily="17" charset="-128"/>
                <a:cs typeface="Times New Roman" panose="02020603050405020304" pitchFamily="18" charset="0"/>
              </a:rPr>
              <a:t>8.6 まとめ </a:t>
            </a:r>
            <a:endParaRPr lang="ja-JP" altLang="en-US" sz="1800" b="1" kern="100" dirty="0">
              <a:effectLst/>
              <a:latin typeface="Arial" panose="020B0604020202020204" pitchFamily="34" charset="0"/>
              <a:ea typeface="$ＪＳ明朝" panose="04030B090D0B02020403" pitchFamily="17" charset="-128"/>
              <a:cs typeface="Times New Roman" panose="02020603050405020304" pitchFamily="18" charset="0"/>
            </a:endParaRPr>
          </a:p>
          <a:p>
            <a:pPr indent="45720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1582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2E4A30-7EE2-4E4F-99BD-2D561A4B5BC0}"/>
              </a:ext>
            </a:extLst>
          </p:cNvPr>
          <p:cNvSpPr>
            <a:spLocks noChangeArrowheads="1"/>
          </p:cNvSpPr>
          <p:nvPr/>
        </p:nvSpPr>
        <p:spPr bwMode="auto">
          <a:xfrm>
            <a:off x="379826" y="481742"/>
            <a:ext cx="20577447" cy="92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3" name="図表 2">
            <a:extLst>
              <a:ext uri="{FF2B5EF4-FFF2-40B4-BE49-F238E27FC236}">
                <a16:creationId xmlns:a16="http://schemas.microsoft.com/office/drawing/2014/main" id="{E434646D-A8F9-4EB8-9D5F-6EC1BC1368FC}"/>
              </a:ext>
            </a:extLst>
          </p:cNvPr>
          <p:cNvGraphicFramePr/>
          <p:nvPr>
            <p:extLst>
              <p:ext uri="{D42A27DB-BD31-4B8C-83A1-F6EECF244321}">
                <p14:modId xmlns:p14="http://schemas.microsoft.com/office/powerpoint/2010/main" val="1042117955"/>
              </p:ext>
            </p:extLst>
          </p:nvPr>
        </p:nvGraphicFramePr>
        <p:xfrm>
          <a:off x="807920" y="2155742"/>
          <a:ext cx="9556103" cy="2184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014B0D8-C85A-4355-822A-72D551D9C3F0}"/>
              </a:ext>
            </a:extLst>
          </p:cNvPr>
          <p:cNvSpPr>
            <a:spLocks noChangeArrowheads="1"/>
          </p:cNvSpPr>
          <p:nvPr/>
        </p:nvSpPr>
        <p:spPr bwMode="auto">
          <a:xfrm>
            <a:off x="1873073" y="4440173"/>
            <a:ext cx="671966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プログラムの開発環境(IED)における作業</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en-US" altLang="ja-JP"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Char char="•"/>
              <a:tabLst/>
            </a:pPr>
            <a:r>
              <a:rPr kumimoji="0" lang="en-US" altLang="ja-JP"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PC</a:t>
            </a:r>
            <a:r>
              <a:rPr kumimoji="0" lang="ja-JP" altLang="en-US"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a:t>
            </a: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ソフトウエアを組み込みます。</a:t>
            </a:r>
            <a:endParaRPr kumimoji="0" lang="ja-JP" altLang="en-US"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Char char="•"/>
              <a:tabLst/>
            </a:pPr>
            <a:r>
              <a:rPr kumimoji="0" lang="en-US" altLang="ja-JP"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PC</a:t>
            </a: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にプロジェクト</a:t>
            </a:r>
            <a:r>
              <a:rPr kumimoji="0" lang="en-US" altLang="ja-JP"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作業領域</a:t>
            </a:r>
            <a:r>
              <a:rPr kumimoji="0" lang="en-US" altLang="ja-JP"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を作成します。</a:t>
            </a:r>
            <a:endParaRPr kumimoji="0" lang="ja-JP" altLang="en-US"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Char char="•"/>
              <a:tabLst/>
            </a:pP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ロボットの基本動作のプログラムを作ります。</a:t>
            </a:r>
            <a:endParaRPr kumimoji="0" lang="ja-JP" altLang="en-US"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Char char="•"/>
              <a:tabLst/>
            </a:pP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基本動作を込み合わせて行動のプログラムを作ります。</a:t>
            </a:r>
            <a:endParaRPr kumimoji="0" lang="ja-JP" altLang="en-US" sz="20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Char char="•"/>
              <a:tabLst/>
            </a:pPr>
            <a:r>
              <a:rPr kumimoji="0" lang="ja-JP" altLang="en-US" sz="20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プログラムをロボットに組み込みます。</a:t>
            </a:r>
            <a:endParaRPr kumimoji="0" lang="ja-JP" altLang="en-US" sz="2000" b="0" i="0" u="none" strike="noStrike" cap="none" normalizeH="0" baseline="0" dirty="0">
              <a:ln>
                <a:noFill/>
              </a:ln>
              <a:solidFill>
                <a:schemeClr val="tx1"/>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EC8FAFC3-D2A2-4BDA-8D35-F3011DE4422A}"/>
              </a:ext>
            </a:extLst>
          </p:cNvPr>
          <p:cNvSpPr txBox="1"/>
          <p:nvPr/>
        </p:nvSpPr>
        <p:spPr>
          <a:xfrm>
            <a:off x="708623" y="429552"/>
            <a:ext cx="11483377" cy="461665"/>
          </a:xfrm>
          <a:prstGeom prst="rect">
            <a:avLst/>
          </a:prstGeom>
          <a:noFill/>
        </p:spPr>
        <p:txBody>
          <a:bodyPr wrap="square" rtlCol="0">
            <a:spAutoFit/>
          </a:bodyPr>
          <a:lstStyle/>
          <a:p>
            <a:r>
              <a:rPr kumimoji="0" lang="ja-JP" altLang="ja-JP" sz="2400" b="1" i="0" u="none" strike="noStrike" cap="none" normalizeH="0" baseline="0" dirty="0" bmk="_Hlk35948234">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8.1 プログラムの開発環境 (IDE: </a:t>
            </a:r>
            <a:r>
              <a:rPr kumimoji="0" lang="en-US" altLang="ja-JP" sz="2400" b="1" i="0" u="none" strike="noStrike" cap="none" normalizeH="0" baseline="0" dirty="0" bmk="_Hlk35948234">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Integrated Development Environment)</a:t>
            </a:r>
            <a:endParaRPr kumimoji="1" lang="ja-JP" altLang="en-US" sz="2400" dirty="0"/>
          </a:p>
        </p:txBody>
      </p:sp>
      <p:sp>
        <p:nvSpPr>
          <p:cNvPr id="6" name="テキスト ボックス 5">
            <a:extLst>
              <a:ext uri="{FF2B5EF4-FFF2-40B4-BE49-F238E27FC236}">
                <a16:creationId xmlns:a16="http://schemas.microsoft.com/office/drawing/2014/main" id="{BC6496A1-A4D3-472F-9941-D7362FAB501C}"/>
              </a:ext>
            </a:extLst>
          </p:cNvPr>
          <p:cNvSpPr txBox="1"/>
          <p:nvPr/>
        </p:nvSpPr>
        <p:spPr>
          <a:xfrm>
            <a:off x="1195754" y="932567"/>
            <a:ext cx="10071918" cy="923330"/>
          </a:xfrm>
          <a:prstGeom prst="rect">
            <a:avLst/>
          </a:prstGeom>
          <a:noFill/>
        </p:spPr>
        <p:txBody>
          <a:bodyPr wrap="square" rtlCol="0">
            <a:spAutoFit/>
          </a:bodyPr>
          <a:lstStyle/>
          <a:p>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プログラムを開発する環境(</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(Integrated Development Environment : </a:t>
            </a: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IED)として、</a:t>
            </a:r>
            <a:endPar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道具とな</a:t>
            </a: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るプログラムの集合</a:t>
            </a:r>
            <a:r>
              <a:rPr kumimoji="0" lang="ja-JP"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が提供されています。</a:t>
            </a:r>
            <a:endParaRPr kumimoji="0" lang="ja-JP" altLang="ja-JP"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endParaRPr kumimoji="1" lang="ja-JP" altLang="en-US" dirty="0"/>
          </a:p>
        </p:txBody>
      </p:sp>
      <p:sp>
        <p:nvSpPr>
          <p:cNvPr id="8" name="テキスト ボックス 7">
            <a:extLst>
              <a:ext uri="{FF2B5EF4-FFF2-40B4-BE49-F238E27FC236}">
                <a16:creationId xmlns:a16="http://schemas.microsoft.com/office/drawing/2014/main" id="{9EC20A43-6939-4BA3-880B-AC66EF425FA0}"/>
              </a:ext>
            </a:extLst>
          </p:cNvPr>
          <p:cNvSpPr txBox="1"/>
          <p:nvPr/>
        </p:nvSpPr>
        <p:spPr>
          <a:xfrm>
            <a:off x="3405067" y="1655842"/>
            <a:ext cx="4361807" cy="400110"/>
          </a:xfrm>
          <a:prstGeom prst="rect">
            <a:avLst/>
          </a:prstGeom>
          <a:noFill/>
        </p:spPr>
        <p:txBody>
          <a:bodyPr wrap="square" rtlCol="0">
            <a:spAutoFit/>
          </a:bodyPr>
          <a:lstStyle/>
          <a:p>
            <a:r>
              <a:rPr kumimoji="0" lang="en-US" altLang="ja-JP" sz="20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プログラムを書き込む方法　　</a:t>
            </a:r>
            <a:endParaRPr kumimoji="1" lang="ja-JP" altLang="en-US" sz="2000" dirty="0"/>
          </a:p>
        </p:txBody>
      </p:sp>
    </p:spTree>
    <p:extLst>
      <p:ext uri="{BB962C8B-B14F-4D97-AF65-F5344CB8AC3E}">
        <p14:creationId xmlns:p14="http://schemas.microsoft.com/office/powerpoint/2010/main" val="57661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D9F729-6AC7-4065-A09D-921247ECB5F6}"/>
              </a:ext>
            </a:extLst>
          </p:cNvPr>
          <p:cNvSpPr>
            <a:spLocks noChangeArrowheads="1"/>
          </p:cNvSpPr>
          <p:nvPr/>
        </p:nvSpPr>
        <p:spPr bwMode="auto">
          <a:xfrm>
            <a:off x="2055480" y="477197"/>
            <a:ext cx="535435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32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8.2マイクロビットの特徴</a:t>
            </a:r>
            <a:r>
              <a:rPr kumimoji="0" lang="ja-JP" altLang="ja-JP" sz="3200" i="0" u="none" strike="noStrike" cap="none" normalizeH="0" baseline="0" dirty="0" bmk="_Hlk35947887">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3200" i="0" u="none" strike="noStrike" cap="none" normalizeH="0" baseline="0" dirty="0" bmk="_Hlk35947887">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3074" name="図 62" descr="電子機器, 座る, テーブル, ブラック が含まれている画像&#10;&#10;自動的に生成された説明">
            <a:extLst>
              <a:ext uri="{FF2B5EF4-FFF2-40B4-BE49-F238E27FC236}">
                <a16:creationId xmlns:a16="http://schemas.microsoft.com/office/drawing/2014/main" id="{5F29DF6F-760C-40D0-9481-5F8EDB940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119" y="1900761"/>
            <a:ext cx="3173506" cy="2269828"/>
          </a:xfrm>
          <a:prstGeom prst="rect">
            <a:avLst/>
          </a:prstGeom>
          <a:noFill/>
          <a:extLst>
            <a:ext uri="{909E8E84-426E-40DD-AFC4-6F175D3DCCD1}">
              <a14:hiddenFill xmlns:a14="http://schemas.microsoft.com/office/drawing/2010/main">
                <a:solidFill>
                  <a:srgbClr val="FFFFFF"/>
                </a:solidFill>
              </a14:hiddenFill>
            </a:ext>
          </a:extLst>
        </p:spPr>
      </p:pic>
      <p:pic>
        <p:nvPicPr>
          <p:cNvPr id="2" name="図 58" descr="電子機器, 回路, テーブル, ブラック が含まれている画像&#10;&#10;自動的に生成された説明">
            <a:extLst>
              <a:ext uri="{FF2B5EF4-FFF2-40B4-BE49-F238E27FC236}">
                <a16:creationId xmlns:a16="http://schemas.microsoft.com/office/drawing/2014/main" id="{0E52A3FF-E9CA-4371-9D37-7FEEE3F97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269" y="1870293"/>
            <a:ext cx="2973186" cy="22652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358E6B8-2D1B-4856-A44F-2F5784DCD4B7}"/>
              </a:ext>
            </a:extLst>
          </p:cNvPr>
          <p:cNvSpPr>
            <a:spLocks noChangeArrowheads="1"/>
          </p:cNvSpPr>
          <p:nvPr/>
        </p:nvSpPr>
        <p:spPr bwMode="auto">
          <a:xfrm>
            <a:off x="822837" y="1216487"/>
            <a:ext cx="1076180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ja-JP" altLang="ja-JP" b="1" dirty="0">
                <a:solidFill>
                  <a:srgbClr val="000000"/>
                </a:solidFill>
                <a:ea typeface="メイリオ" panose="020B0604030504040204" pitchFamily="50" charset="-128"/>
                <a:cs typeface="Times New Roman" panose="02020603050405020304" pitchFamily="18" charset="0"/>
              </a:rPr>
              <a:t>英国のコンピュータ教育で使用するために</a:t>
            </a:r>
            <a:r>
              <a:rPr kumimoji="0" lang="en-US" altLang="ja-JP" b="1" dirty="0">
                <a:solidFill>
                  <a:srgbClr val="000000"/>
                </a:solidFill>
                <a:ea typeface="メイリオ" panose="020B0604030504040204" pitchFamily="50" charset="-128"/>
                <a:cs typeface="Times New Roman" panose="02020603050405020304" pitchFamily="18" charset="0"/>
              </a:rPr>
              <a:t>BBC</a:t>
            </a:r>
            <a:r>
              <a:rPr kumimoji="0" lang="ja-JP" altLang="en-US" b="1" dirty="0">
                <a:solidFill>
                  <a:srgbClr val="000000"/>
                </a:solidFill>
                <a:ea typeface="メイリオ" panose="020B0604030504040204" pitchFamily="50" charset="-128"/>
                <a:cs typeface="Times New Roman" panose="02020603050405020304" pitchFamily="18" charset="0"/>
              </a:rPr>
              <a:t>で設計され</a:t>
            </a:r>
            <a:r>
              <a:rPr kumimoji="0" lang="ja-JP" altLang="ja-JP" b="1" i="0" u="none" strike="noStrike" cap="none" normalizeH="0" dirty="0">
                <a:ln>
                  <a:noFill/>
                </a:ln>
                <a:solidFill>
                  <a:srgbClr val="000000"/>
                </a:solidFill>
                <a:effectLst/>
                <a:ea typeface="メイリオ" panose="020B0604030504040204" pitchFamily="50" charset="-128"/>
                <a:cs typeface="Times New Roman" panose="02020603050405020304" pitchFamily="18" charset="0"/>
              </a:rPr>
              <a:t>マイクロビットは</a:t>
            </a:r>
            <a:r>
              <a:rPr kumimoji="0" lang="ja-JP" altLang="en-US" b="1" i="0" u="none" strike="noStrike" cap="none" normalizeH="0" dirty="0">
                <a:ln>
                  <a:noFill/>
                </a:ln>
                <a:solidFill>
                  <a:srgbClr val="000000"/>
                </a:solidFill>
                <a:effectLst/>
                <a:ea typeface="メイリオ" panose="020B0604030504040204" pitchFamily="50" charset="-128"/>
                <a:cs typeface="Times New Roman" panose="02020603050405020304" pitchFamily="18" charset="0"/>
              </a:rPr>
              <a:t>加速度センサや温度センサを内蔵し、</a:t>
            </a:r>
            <a:r>
              <a:rPr kumimoji="0" lang="en-US" altLang="ja-JP" b="1" i="0" u="none" strike="noStrike" cap="none" normalizeH="0" dirty="0">
                <a:ln>
                  <a:noFill/>
                </a:ln>
                <a:solidFill>
                  <a:srgbClr val="000000"/>
                </a:solidFill>
                <a:effectLst/>
                <a:ea typeface="メイリオ" panose="020B0604030504040204" pitchFamily="50" charset="-128"/>
                <a:cs typeface="Times New Roman" panose="02020603050405020304" pitchFamily="18" charset="0"/>
              </a:rPr>
              <a:t>5x5</a:t>
            </a:r>
            <a:r>
              <a:rPr kumimoji="0" lang="ja-JP" altLang="en-US" b="1" i="0" u="none" strike="noStrike" cap="none" normalizeH="0" dirty="0">
                <a:ln>
                  <a:noFill/>
                </a:ln>
                <a:solidFill>
                  <a:srgbClr val="000000"/>
                </a:solidFill>
                <a:effectLst/>
                <a:ea typeface="メイリオ" panose="020B0604030504040204" pitchFamily="50" charset="-128"/>
                <a:cs typeface="Times New Roman" panose="02020603050405020304" pitchFamily="18" charset="0"/>
              </a:rPr>
              <a:t>個の</a:t>
            </a:r>
            <a:r>
              <a:rPr kumimoji="0" lang="en-US" altLang="ja-JP" b="1" i="0" u="none" strike="noStrike" cap="none" normalizeH="0" dirty="0">
                <a:ln>
                  <a:noFill/>
                </a:ln>
                <a:solidFill>
                  <a:srgbClr val="000000"/>
                </a:solidFill>
                <a:effectLst/>
                <a:ea typeface="メイリオ" panose="020B0604030504040204" pitchFamily="50" charset="-128"/>
                <a:cs typeface="Times New Roman" panose="02020603050405020304" pitchFamily="18" charset="0"/>
              </a:rPr>
              <a:t>LED</a:t>
            </a:r>
            <a:r>
              <a:rPr kumimoji="0" lang="ja-JP" altLang="en-US" b="1" i="0" u="none" strike="noStrike" cap="none" normalizeH="0" dirty="0">
                <a:ln>
                  <a:noFill/>
                </a:ln>
                <a:solidFill>
                  <a:srgbClr val="000000"/>
                </a:solidFill>
                <a:effectLst/>
                <a:ea typeface="メイリオ" panose="020B0604030504040204" pitchFamily="50" charset="-128"/>
                <a:cs typeface="Times New Roman" panose="02020603050405020304" pitchFamily="18" charset="0"/>
              </a:rPr>
              <a:t>を配列した表示部と電子回路を直接制御できる出力端子を持っています。</a:t>
            </a:r>
            <a:endParaRPr kumimoji="0" lang="ja-JP" altLang="en-US" sz="1800" b="1"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EBEF36A1-0780-4A96-97F9-D9933935AC10}"/>
              </a:ext>
            </a:extLst>
          </p:cNvPr>
          <p:cNvSpPr>
            <a:spLocks noChangeArrowheads="1"/>
          </p:cNvSpPr>
          <p:nvPr/>
        </p:nvSpPr>
        <p:spPr bwMode="auto">
          <a:xfrm>
            <a:off x="614408" y="4659414"/>
            <a:ext cx="11178663"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USB mini B</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端子に</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USB</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ケーブルを差し込みパソコンと接続して、インターネット経由でパソコンにマイクロビットのソフトウエアをダウンロードします。エディタの画面は図</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48</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に示すようにスクリプトエリアとブロックエリアとシミュレータエリアの</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つのエリアに分かれています。</a:t>
            </a:r>
            <a:endPar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右側のスクリプトエリアでは</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Scratch</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のようにブロックを組み合わせてプログラミングするか、</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JavaScript</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コードを用いた記述でプログラミングするかを選択できます。作られたプログラムは直ちにシミュレーションされて左側の画面に実行結果が反映されます。作成したプログラムをパソコンとマイクロビットをペアリングしてマイクロビットに書き込みをすると、マイクロビット単独で動作させることができます。</a:t>
            </a:r>
            <a:endPar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D4C940E-46B5-44F1-AE83-C692B62CDB9C}"/>
              </a:ext>
            </a:extLst>
          </p:cNvPr>
          <p:cNvSpPr txBox="1"/>
          <p:nvPr/>
        </p:nvSpPr>
        <p:spPr>
          <a:xfrm>
            <a:off x="1008530" y="4170589"/>
            <a:ext cx="8592671" cy="369332"/>
          </a:xfrm>
          <a:prstGeom prst="rect">
            <a:avLst/>
          </a:prstGeom>
          <a:noFill/>
        </p:spPr>
        <p:txBody>
          <a:bodyPr wrap="square" rtlCol="0">
            <a:spAutoFit/>
          </a:bodyPr>
          <a:lstStyle/>
          <a:p>
            <a:r>
              <a:rPr kumimoji="0" lang="ja-JP" altLang="ja-JP"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kumimoji="0" lang="en-US" altLang="ja-JP" b="1"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55(a) </a:t>
            </a:r>
            <a:r>
              <a:rPr kumimoji="0" lang="ja-JP" altLang="en-US"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マイクロビットの配線側</a:t>
            </a:r>
            <a:r>
              <a:rPr kumimoji="0" lang="ja-JP" altLang="en-US" b="1"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a:t>
            </a:r>
            <a:r>
              <a:rPr kumimoji="0" lang="ja-JP" altLang="en-US"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b="1"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a:t>
            </a:r>
            <a:r>
              <a:rPr kumimoji="0" lang="ja-JP" altLang="en-US"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図</a:t>
            </a:r>
            <a:r>
              <a:rPr kumimoji="0" lang="en-US" altLang="ja-JP" b="1"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50(b) </a:t>
            </a:r>
            <a:r>
              <a:rPr kumimoji="0" lang="ja-JP" altLang="en-US"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マイクロビットの</a:t>
            </a:r>
            <a:r>
              <a:rPr kumimoji="0" lang="en-US" altLang="ja-JP" b="1"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LED</a:t>
            </a:r>
            <a:r>
              <a:rPr kumimoji="0" lang="ja-JP" altLang="en-US" b="1"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表示側</a:t>
            </a:r>
            <a:endParaRPr kumimoji="1" lang="ja-JP" altLang="en-US" dirty="0"/>
          </a:p>
        </p:txBody>
      </p:sp>
    </p:spTree>
    <p:extLst>
      <p:ext uri="{BB962C8B-B14F-4D97-AF65-F5344CB8AC3E}">
        <p14:creationId xmlns:p14="http://schemas.microsoft.com/office/powerpoint/2010/main" val="9380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D4776D3-0EDF-453E-83F7-4FE98347D466}"/>
              </a:ext>
            </a:extLst>
          </p:cNvPr>
          <p:cNvSpPr txBox="1"/>
          <p:nvPr/>
        </p:nvSpPr>
        <p:spPr>
          <a:xfrm>
            <a:off x="1250576" y="457200"/>
            <a:ext cx="8511988" cy="584775"/>
          </a:xfrm>
          <a:prstGeom prst="rect">
            <a:avLst/>
          </a:prstGeom>
          <a:noFill/>
        </p:spPr>
        <p:txBody>
          <a:bodyPr wrap="square" rtlCol="0">
            <a:spAutoFit/>
          </a:bodyPr>
          <a:lstStyle/>
          <a:p>
            <a:r>
              <a:rPr lang="ja-JP" altLang="ja-JP" sz="3200" spc="-30" dirty="0">
                <a:solidFill>
                  <a:srgbClr val="000000"/>
                </a:solidFill>
                <a:effectLst/>
                <a:ea typeface="メイリオ" panose="020B0604030504040204" pitchFamily="50" charset="-128"/>
                <a:cs typeface="Times New Roman" panose="02020603050405020304" pitchFamily="18" charset="0"/>
              </a:rPr>
              <a:t>8.3 マイクロビットによるロボットの制御の例</a:t>
            </a:r>
            <a:r>
              <a:rPr lang="ja-JP" altLang="ja-JP" sz="3200" spc="-30" dirty="0">
                <a:solidFill>
                  <a:srgbClr val="00B050"/>
                </a:solidFill>
                <a:effectLst/>
                <a:ea typeface="メイリオ" panose="020B0604030504040204" pitchFamily="50" charset="-128"/>
                <a:cs typeface="Times New Roman" panose="02020603050405020304" pitchFamily="18" charset="0"/>
              </a:rPr>
              <a:t> </a:t>
            </a:r>
            <a:endParaRPr kumimoji="1" lang="ja-JP" altLang="en-US" sz="3200" dirty="0"/>
          </a:p>
        </p:txBody>
      </p:sp>
      <p:sp>
        <p:nvSpPr>
          <p:cNvPr id="5" name="テキスト ボックス 4">
            <a:extLst>
              <a:ext uri="{FF2B5EF4-FFF2-40B4-BE49-F238E27FC236}">
                <a16:creationId xmlns:a16="http://schemas.microsoft.com/office/drawing/2014/main" id="{023ED530-5220-4863-BCCB-BF3D25CF334B}"/>
              </a:ext>
            </a:extLst>
          </p:cNvPr>
          <p:cNvSpPr txBox="1"/>
          <p:nvPr/>
        </p:nvSpPr>
        <p:spPr>
          <a:xfrm>
            <a:off x="1062317" y="1306650"/>
            <a:ext cx="10260105" cy="923330"/>
          </a:xfrm>
          <a:prstGeom prst="rect">
            <a:avLst/>
          </a:prstGeom>
          <a:noFill/>
        </p:spPr>
        <p:txBody>
          <a:bodyPr wrap="square">
            <a:spAutoFit/>
          </a:bodyPr>
          <a:lstStyle/>
          <a:p>
            <a:pPr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ロボットの制御のプログラムを図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56</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に示します。サーボモータの制御は高度なブロックにある入出力端子の「サーボに出力する」を使います。図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56</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a:t>
            </a:r>
            <a:r>
              <a:rPr lang="ja-JP" altLang="ja-JP" sz="1800" kern="100" spc="-70" dirty="0">
                <a:solidFill>
                  <a:srgbClr val="000000"/>
                </a:solidFill>
                <a:effectLst/>
                <a:latin typeface="Times New Roman" panose="02020603050405020304" pitchFamily="18" charset="0"/>
                <a:ea typeface="メイリオ" panose="020B0604030504040204" pitchFamily="50" charset="-128"/>
                <a:cs typeface="Times New Roman" panose="02020603050405020304" pitchFamily="18" charset="0"/>
              </a:rPr>
              <a:t>ミッキーマウスを載せたカップにサーボモータを入れてあります。小さいデスク状の強力マグネットの対を通して動力を伝えています。</a:t>
            </a:r>
            <a:r>
              <a:rPr lang="ja-JP" altLang="ja-JP" sz="1800" kern="100" spc="-7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B46CA84A-2E9A-47F7-A7E8-92DBE4C15B53}"/>
              </a:ext>
            </a:extLst>
          </p:cNvPr>
          <p:cNvPicPr>
            <a:picLocks noChangeAspect="1"/>
          </p:cNvPicPr>
          <p:nvPr/>
        </p:nvPicPr>
        <p:blipFill>
          <a:blip r:embed="rId2"/>
          <a:stretch>
            <a:fillRect/>
          </a:stretch>
        </p:blipFill>
        <p:spPr>
          <a:xfrm>
            <a:off x="1250576" y="2673857"/>
            <a:ext cx="3834716" cy="3097036"/>
          </a:xfrm>
          <a:prstGeom prst="rect">
            <a:avLst/>
          </a:prstGeom>
        </p:spPr>
      </p:pic>
      <p:sp>
        <p:nvSpPr>
          <p:cNvPr id="7" name="テキスト ボックス 6">
            <a:extLst>
              <a:ext uri="{FF2B5EF4-FFF2-40B4-BE49-F238E27FC236}">
                <a16:creationId xmlns:a16="http://schemas.microsoft.com/office/drawing/2014/main" id="{864022A3-C30E-4CED-84F4-06C11267685B}"/>
              </a:ext>
            </a:extLst>
          </p:cNvPr>
          <p:cNvSpPr txBox="1"/>
          <p:nvPr/>
        </p:nvSpPr>
        <p:spPr>
          <a:xfrm>
            <a:off x="1452282" y="5891604"/>
            <a:ext cx="10260105" cy="646331"/>
          </a:xfrm>
          <a:prstGeom prst="rect">
            <a:avLst/>
          </a:prstGeom>
          <a:noFill/>
        </p:spPr>
        <p:txBody>
          <a:bodyPr wrap="square" rtlCol="0">
            <a:spAutoFit/>
          </a:bodyPr>
          <a:lstStyle/>
          <a:p>
            <a:r>
              <a:rPr lang="ja-JP" altLang="ja-JP" sz="1800" b="1" kern="100" spc="-7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図</a:t>
            </a:r>
            <a:r>
              <a:rPr lang="ja-JP" altLang="ja-JP" sz="1800" b="1" kern="100" spc="-7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.5</a:t>
            </a:r>
            <a:r>
              <a:rPr lang="en-US" altLang="ja-JP" sz="1800" b="1" kern="100" spc="-7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6 </a:t>
            </a:r>
            <a:r>
              <a:rPr lang="ja-JP" altLang="ja-JP" sz="1800" b="1"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マイクロビットのエディタ</a:t>
            </a:r>
            <a:r>
              <a:rPr lang="en-US" altLang="ja-JP" sz="1800" b="1"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en-US" sz="1800" b="1" kern="100" spc="-7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sz="1800" b="1" kern="100" spc="-7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図</a:t>
            </a:r>
            <a:r>
              <a:rPr lang="ja-JP" altLang="ja-JP" sz="1800" b="1" kern="100" spc="-7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.57 </a:t>
            </a:r>
            <a:r>
              <a:rPr lang="ja-JP" altLang="ja-JP" sz="1800" b="1" kern="100" spc="-7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歩くように回るミッキ</a:t>
            </a:r>
            <a:r>
              <a:rPr lang="ja-JP" altLang="en-US" sz="1800" b="1" kern="100" spc="-7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ー</a:t>
            </a:r>
            <a:r>
              <a:rPr lang="ja-JP" altLang="ja-JP" sz="1800" b="1" kern="100" spc="-7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ロボット</a:t>
            </a:r>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pic>
        <p:nvPicPr>
          <p:cNvPr id="8" name="図 7" descr="屋内, おもちゃ, 小さい, テーブル が含まれている画像&#10;&#10;自動的に生成された説明">
            <a:extLst>
              <a:ext uri="{FF2B5EF4-FFF2-40B4-BE49-F238E27FC236}">
                <a16:creationId xmlns:a16="http://schemas.microsoft.com/office/drawing/2014/main" id="{95FBDE54-7DDF-4993-B70B-F170BE5D3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002" y="2673857"/>
            <a:ext cx="3366187" cy="3130008"/>
          </a:xfrm>
          <a:prstGeom prst="rect">
            <a:avLst/>
          </a:prstGeom>
        </p:spPr>
      </p:pic>
    </p:spTree>
    <p:extLst>
      <p:ext uri="{BB962C8B-B14F-4D97-AF65-F5344CB8AC3E}">
        <p14:creationId xmlns:p14="http://schemas.microsoft.com/office/powerpoint/2010/main" val="227359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A6E42EA-8878-467D-BD6E-EE420E944720}"/>
              </a:ext>
            </a:extLst>
          </p:cNvPr>
          <p:cNvSpPr txBox="1"/>
          <p:nvPr/>
        </p:nvSpPr>
        <p:spPr>
          <a:xfrm>
            <a:off x="497542" y="470647"/>
            <a:ext cx="11694458" cy="861774"/>
          </a:xfrm>
          <a:prstGeom prst="rect">
            <a:avLst/>
          </a:prstGeom>
          <a:noFill/>
        </p:spPr>
        <p:txBody>
          <a:bodyPr wrap="square" rtlCol="0">
            <a:spAutoFit/>
          </a:bodyPr>
          <a:lstStyle/>
          <a:p>
            <a:r>
              <a:rPr lang="ja-JP" altLang="ja-JP" sz="32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8.4 ロボビイ・アイの特徴と</a:t>
            </a:r>
            <a:r>
              <a:rPr lang="ja-JP" altLang="ja-JP" sz="3200" kern="100" spc="-7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プログラミングを支援するソフト</a:t>
            </a:r>
            <a:r>
              <a:rPr lang="ja-JP" altLang="ja-JP" sz="3200" kern="100" spc="-70" dirty="0">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3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pic>
        <p:nvPicPr>
          <p:cNvPr id="3" name="図 2">
            <a:extLst>
              <a:ext uri="{FF2B5EF4-FFF2-40B4-BE49-F238E27FC236}">
                <a16:creationId xmlns:a16="http://schemas.microsoft.com/office/drawing/2014/main" id="{9E03EA5E-83A5-4D95-A3B5-110092D23C59}"/>
              </a:ext>
            </a:extLst>
          </p:cNvPr>
          <p:cNvPicPr>
            <a:picLocks noChangeAspect="1"/>
          </p:cNvPicPr>
          <p:nvPr/>
        </p:nvPicPr>
        <p:blipFill>
          <a:blip r:embed="rId3"/>
          <a:stretch>
            <a:fillRect/>
          </a:stretch>
        </p:blipFill>
        <p:spPr>
          <a:xfrm>
            <a:off x="1640540" y="1275996"/>
            <a:ext cx="3147577" cy="3469490"/>
          </a:xfrm>
          <a:prstGeom prst="rect">
            <a:avLst/>
          </a:prstGeom>
        </p:spPr>
      </p:pic>
      <p:sp>
        <p:nvSpPr>
          <p:cNvPr id="5" name="テキスト ボックス 4">
            <a:extLst>
              <a:ext uri="{FF2B5EF4-FFF2-40B4-BE49-F238E27FC236}">
                <a16:creationId xmlns:a16="http://schemas.microsoft.com/office/drawing/2014/main" id="{425CB88C-4ADB-4468-8E4B-14A809A70B17}"/>
              </a:ext>
            </a:extLst>
          </p:cNvPr>
          <p:cNvSpPr txBox="1"/>
          <p:nvPr/>
        </p:nvSpPr>
        <p:spPr>
          <a:xfrm>
            <a:off x="5562495" y="1856579"/>
            <a:ext cx="5464093" cy="2308324"/>
          </a:xfrm>
          <a:prstGeom prst="rect">
            <a:avLst/>
          </a:prstGeom>
          <a:noFill/>
        </p:spPr>
        <p:txBody>
          <a:bodyPr wrap="square" rtlCol="0">
            <a:spAutoFit/>
          </a:bodyPr>
          <a:lstStyle/>
          <a:p>
            <a:pPr indent="133350" algn="just"/>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ロボビイ・アイ</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頭の部分に重りを付け、足底の内側には長方形5x14x38(mm)の板が付けている。頭を傾けて転ばずに体重を移動して体を傾けて浮いた足を移動して歩行</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します</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また、音声を組み込むことができます。</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パ</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フォーマンスを</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プログラムで</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自動</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的におこなう</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モードと、無線操縦のボタンの設定を</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して</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無線コントローラで操作する</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ことができます。</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25250815-A5CB-41E7-B5B6-1EC2D1DB84E6}"/>
              </a:ext>
            </a:extLst>
          </p:cNvPr>
          <p:cNvSpPr txBox="1"/>
          <p:nvPr/>
        </p:nvSpPr>
        <p:spPr>
          <a:xfrm>
            <a:off x="497542" y="4745486"/>
            <a:ext cx="10892117" cy="1754326"/>
          </a:xfrm>
          <a:prstGeom prst="rect">
            <a:avLst/>
          </a:prstGeom>
          <a:noFill/>
        </p:spPr>
        <p:txBody>
          <a:bodyPr wrap="square" rtlCol="0">
            <a:spAutoFit/>
          </a:bodyPr>
          <a:lstStyle/>
          <a:p>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図58</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ロボビイ・アイ</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ロボット制御ボード「</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VS-RC003HV</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」が搭載されてい</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ます。</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p>
          <a:p>
            <a:endParaRPr lang="en-US" altLang="ja-JP"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endParaRPr>
          </a:p>
          <a:p>
            <a:r>
              <a:rPr lang="ja-JP" altLang="en-US"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　</a:t>
            </a:r>
            <a:r>
              <a:rPr lang="ja-JP" altLang="ja-JP" b="1" kern="100" dirty="0">
                <a:solidFill>
                  <a:srgbClr val="474A4D"/>
                </a:solidFill>
                <a:latin typeface="Times New Roman" panose="02020603050405020304" pitchFamily="18" charset="0"/>
                <a:ea typeface="ＭＳ 明朝" panose="02020609040205080304" pitchFamily="17" charset="-128"/>
                <a:cs typeface="Times New Roman" panose="02020603050405020304" pitchFamily="18" charset="0"/>
              </a:rPr>
              <a:t>サ</a:t>
            </a:r>
            <a:r>
              <a:rPr lang="ja-JP" altLang="ja-JP"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ーボモータを使用したロボットのモーションのプログラム</a:t>
            </a:r>
            <a:r>
              <a:rPr lang="ja-JP" altLang="en-US"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を作成するには</a:t>
            </a:r>
            <a:r>
              <a:rPr lang="en-US" altLang="ja-JP"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VS-RC003HV </a:t>
            </a:r>
            <a:r>
              <a:rPr lang="ja-JP" altLang="en-US"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の専用のツールとして</a:t>
            </a:r>
            <a:r>
              <a:rPr lang="en-US" altLang="ja-JP"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RovovieMaker2</a:t>
            </a:r>
            <a:r>
              <a:rPr lang="ja-JP" altLang="en-US"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があります。</a:t>
            </a:r>
            <a:r>
              <a:rPr lang="ja-JP" altLang="ja-JP"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条件分岐、ループ、演算処理などをフローチャート形式でプログラミングできます。複数のポーズをつなぎ合わせ</a:t>
            </a:r>
            <a:r>
              <a:rPr lang="ja-JP" altLang="en-US"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て</a:t>
            </a:r>
            <a:r>
              <a:rPr lang="ja-JP" altLang="ja-JP"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動作</a:t>
            </a:r>
            <a:r>
              <a:rPr lang="ja-JP" altLang="en-US"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させます。</a:t>
            </a:r>
            <a:endParaRPr lang="en-US" altLang="ja-JP" b="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endParaRPr>
          </a:p>
          <a:p>
            <a:r>
              <a:rPr lang="ja-JP" altLang="en-US"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　</a:t>
            </a:r>
            <a:endParaRPr kumimoji="1" lang="ja-JP" altLang="en-US" dirty="0"/>
          </a:p>
        </p:txBody>
      </p:sp>
    </p:spTree>
    <p:extLst>
      <p:ext uri="{BB962C8B-B14F-4D97-AF65-F5344CB8AC3E}">
        <p14:creationId xmlns:p14="http://schemas.microsoft.com/office/powerpoint/2010/main" val="20306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図 44" descr="バス, 赤, 運転, トラック が含まれている画像&#10;&#10;自動的に生成された説明">
            <a:extLst>
              <a:ext uri="{FF2B5EF4-FFF2-40B4-BE49-F238E27FC236}">
                <a16:creationId xmlns:a16="http://schemas.microsoft.com/office/drawing/2014/main" id="{7F04EABD-D6F4-4ABE-B75C-8A663C19B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1" y="1182597"/>
            <a:ext cx="5140251" cy="4345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317CB85-A86D-485B-8012-5B6B0BD79E77}"/>
              </a:ext>
            </a:extLst>
          </p:cNvPr>
          <p:cNvSpPr>
            <a:spLocks noChangeArrowheads="1"/>
          </p:cNvSpPr>
          <p:nvPr/>
        </p:nvSpPr>
        <p:spPr bwMode="auto">
          <a:xfrm>
            <a:off x="928468" y="5357810"/>
            <a:ext cx="1039069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600" b="0" i="0" u="none" strike="noStrike" cap="none" normalizeH="0" baseline="0" dirty="0">
              <a:ln>
                <a:noFill/>
              </a:ln>
              <a:solidFill>
                <a:schemeClr val="tx1"/>
              </a:solidFill>
              <a:effectLst/>
            </a:endParaRPr>
          </a:p>
          <a:p>
            <a:r>
              <a:rPr kumimoji="0" lang="en-US" altLang="ja-JP" sz="1600" b="1"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59 </a:t>
            </a:r>
            <a:r>
              <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エディタによる二足歩行ロボットの動作のプログラミング</a:t>
            </a:r>
            <a:endParaRPr kumimoji="0" lang="en-US"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ロボット用小型</a:t>
            </a:r>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CPU</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ボード「</a:t>
            </a:r>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VS-RC003</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」専用ソフトウエア</a:t>
            </a:r>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Robovie Maker Ⅱ, V-stone, 2007. ]</a:t>
            </a:r>
            <a:endParaRPr kumimoji="0" lang="en-US" altLang="ja-JP" sz="1600" dirty="0">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0E044E6-CB6B-444C-85CD-8730FC7CDE7C}"/>
              </a:ext>
            </a:extLst>
          </p:cNvPr>
          <p:cNvSpPr txBox="1"/>
          <p:nvPr/>
        </p:nvSpPr>
        <p:spPr>
          <a:xfrm>
            <a:off x="2133600" y="496694"/>
            <a:ext cx="10058400" cy="584775"/>
          </a:xfrm>
          <a:prstGeom prst="rect">
            <a:avLst/>
          </a:prstGeom>
          <a:noFill/>
        </p:spPr>
        <p:txBody>
          <a:bodyPr wrap="square" rtlCol="0">
            <a:spAutoFit/>
          </a:bodyPr>
          <a:lstStyle/>
          <a:p>
            <a:r>
              <a:rPr kumimoji="1" lang="en-US" altLang="ja-JP" sz="3200" dirty="0">
                <a:ea typeface="メイリオ" panose="020B0604030504040204" pitchFamily="50" charset="-128"/>
              </a:rPr>
              <a:t>8.6 </a:t>
            </a:r>
            <a:r>
              <a:rPr kumimoji="1" lang="ja-JP" altLang="en-US" sz="3200" dirty="0">
                <a:ea typeface="メイリオ" panose="020B0604030504040204" pitchFamily="50" charset="-128"/>
              </a:rPr>
              <a:t>プログラムの作成を支援するソフト</a:t>
            </a:r>
          </a:p>
        </p:txBody>
      </p:sp>
      <p:sp>
        <p:nvSpPr>
          <p:cNvPr id="5" name="テキスト ボックス 4">
            <a:extLst>
              <a:ext uri="{FF2B5EF4-FFF2-40B4-BE49-F238E27FC236}">
                <a16:creationId xmlns:a16="http://schemas.microsoft.com/office/drawing/2014/main" id="{F83CA6D1-0B37-4122-8CC7-24D04ACB9F8F}"/>
              </a:ext>
            </a:extLst>
          </p:cNvPr>
          <p:cNvSpPr txBox="1"/>
          <p:nvPr/>
        </p:nvSpPr>
        <p:spPr>
          <a:xfrm>
            <a:off x="5742816" y="1557646"/>
            <a:ext cx="5375564" cy="3970318"/>
          </a:xfrm>
          <a:prstGeom prst="rect">
            <a:avLst/>
          </a:prstGeom>
          <a:noFill/>
        </p:spPr>
        <p:txBody>
          <a:bodyPr wrap="square" rtlCol="0">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人間型のロボットでは関節部にサーボ モータがあり、回転軸の角度を検出するセンサの角度と、指令された角度との相違を自動的になくすようにしています。図</a:t>
            </a:r>
            <a:r>
              <a:rPr kumimoji="0" lang="en-US"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59</a:t>
            </a:r>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の右側の赤丸印の姿勢</a:t>
            </a:r>
            <a:r>
              <a:rPr kumimoji="0" lang="en-US"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POSE )</a:t>
            </a:r>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が左側の図で表示されており、その姿勢の名称の下の段に動作の遷移時間を表示されています。</a:t>
            </a:r>
            <a:endParaRPr kumimoji="0"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基本動作のサンプルのプログラムを使用して実際に動かしてみます。そのプログラムの一部を変更して独自の動作を作リます。入力したデータによるロボットの動きを再生し、望む動作をするプログラムに仕上げます。なお、人間型のロボットでは関節部にサーボ モータがあり、回転軸の角度を検出するセンサの角度と、指令された角度との相違を自動的になくすようにしています。</a:t>
            </a:r>
            <a:endParaRPr kumimoji="1" lang="ja-JP" altLang="en-US" dirty="0"/>
          </a:p>
        </p:txBody>
      </p:sp>
    </p:spTree>
    <p:extLst>
      <p:ext uri="{BB962C8B-B14F-4D97-AF65-F5344CB8AC3E}">
        <p14:creationId xmlns:p14="http://schemas.microsoft.com/office/powerpoint/2010/main" val="90453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13A05E8-46AB-4A3C-9E47-8B4B115F8028}"/>
              </a:ext>
            </a:extLst>
          </p:cNvPr>
          <p:cNvSpPr>
            <a:spLocks noChangeArrowheads="1"/>
          </p:cNvSpPr>
          <p:nvPr/>
        </p:nvSpPr>
        <p:spPr bwMode="auto">
          <a:xfrm>
            <a:off x="3927161" y="1846347"/>
            <a:ext cx="7892804"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Calibri" panose="020F0502020204030204" pitchFamily="34" charset="0"/>
              </a:rPr>
              <a:t> </a:t>
            </a:r>
            <a:endParaRPr kumimoji="0" lang="ja-JP" altLang="en-US" sz="1100" b="0" i="0" u="none" strike="noStrike" cap="none" normalizeH="0" baseline="0" dirty="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LED</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やモータを制御する</a:t>
            </a:r>
            <a:r>
              <a:rPr kumimoji="0" lang="en-US" altLang="ja-JP" sz="16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Arduino(</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アルドゥイーノ）は電気やプログラミングの深い知識を持っていない初心者でも扱いやすい、入出力ポートを備えたマイコンボードです。</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Arduino</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言語風の</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Arduino</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言語」によってプログラムを制作・コンパイル・デバッグ等し、それを</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Arduino</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ボードに転送して作動させることができます。</a:t>
            </a:r>
            <a:endPar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en-US" sz="1600" b="0" i="0" u="none" strike="noStrike" cap="none" normalizeH="0" baseline="0" dirty="0">
              <a:ln>
                <a:noFill/>
              </a:ln>
              <a:solidFill>
                <a:schemeClr val="tx1"/>
              </a:solidFill>
              <a:effectLst/>
              <a:ea typeface="メイリオ" panose="020B0604030504040204" pitchFamily="50" charset="-128"/>
            </a:endParaRPr>
          </a:p>
          <a:p>
            <a:pPr lvl="0"/>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初心者にとってロボットの</a:t>
            </a:r>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CPU</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ボードのプログラミングの</a:t>
            </a:r>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Arduino</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言語はハードルが高いのですが、</a:t>
            </a:r>
            <a:r>
              <a:rPr kumimoji="0" lang="en-US" altLang="ja-JP" sz="1600" dirty="0">
                <a:solidFill>
                  <a:srgbClr val="000000"/>
                </a:solidFill>
                <a:latin typeface="游明朝" panose="02020400000000000000" pitchFamily="18" charset="-128"/>
                <a:ea typeface="メイリオ" panose="020B0604030504040204" pitchFamily="50" charset="-128"/>
                <a:cs typeface="Times New Roman" panose="02020603050405020304" pitchFamily="18" charset="0"/>
              </a:rPr>
              <a:t>Arduino</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というマイコンボードは</a:t>
            </a:r>
            <a:r>
              <a:rPr kumimoji="0" lang="en-US" altLang="ja-JP" sz="1600" dirty="0">
                <a:solidFill>
                  <a:srgbClr val="000000"/>
                </a:solidFill>
                <a:latin typeface="游明朝" panose="02020400000000000000" pitchFamily="18" charset="-128"/>
                <a:ea typeface="メイリオ" panose="020B0604030504040204" pitchFamily="50" charset="-128"/>
                <a:cs typeface="Times New Roman" panose="02020603050405020304" pitchFamily="18" charset="0"/>
              </a:rPr>
              <a:t>S4A</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というファームウエアをインストールすることによってスクラッチ</a:t>
            </a:r>
            <a:r>
              <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Scratch</a:t>
            </a:r>
            <a:r>
              <a:rPr kumimoji="0" lang="ja-JP" altLang="en-US"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でプログラミングができるようになります。</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Scratch</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（スクラッチ）は</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MIT</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メディアラボが開発したプログラミング言語学習環境で</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命令名や関数名などを覚えておく必要が無く、マウス操作で画面上の表示（アイコン）を移動してプログラムが作成できます。</a:t>
            </a:r>
            <a:endPar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lvl="0"/>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参考書「福田和弘</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「これ</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冊でできる！</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Arduino</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で始める電子工作超入門」</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ソーテック社、</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2015.]</a:t>
            </a:r>
            <a:endParaRPr kumimoji="0" lang="en-US" altLang="ja-JP" sz="1600" b="0" i="0" u="none" strike="noStrike" cap="none" normalizeH="0" baseline="0" dirty="0">
              <a:ln>
                <a:noFill/>
              </a:ln>
              <a:solidFill>
                <a:schemeClr val="tx1"/>
              </a:solidFill>
              <a:effectLst/>
              <a:ea typeface="メイリオ" panose="020B0604030504040204" pitchFamily="50" charset="-128"/>
            </a:endParaRPr>
          </a:p>
          <a:p>
            <a:pPr lvl="0"/>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図 24">
            <a:extLst>
              <a:ext uri="{FF2B5EF4-FFF2-40B4-BE49-F238E27FC236}">
                <a16:creationId xmlns:a16="http://schemas.microsoft.com/office/drawing/2014/main" id="{037D5F5A-635A-4491-B2A9-76376BE5C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498" y="1985490"/>
            <a:ext cx="2161915" cy="34458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B642384-139D-4A8F-971E-FD90ED974E09}"/>
              </a:ext>
            </a:extLst>
          </p:cNvPr>
          <p:cNvSpPr>
            <a:spLocks noChangeArrowheads="1"/>
          </p:cNvSpPr>
          <p:nvPr/>
        </p:nvSpPr>
        <p:spPr bwMode="auto">
          <a:xfrm>
            <a:off x="1130086" y="5662777"/>
            <a:ext cx="82828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2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2000" dirty="0">
                <a:solidFill>
                  <a:srgbClr val="000000"/>
                </a:solidFill>
                <a:latin typeface="游明朝" panose="02020400000000000000" pitchFamily="18" charset="-128"/>
                <a:ea typeface="メイリオ" panose="020B0604030504040204" pitchFamily="50" charset="-128"/>
                <a:cs typeface="Times New Roman" panose="02020603050405020304" pitchFamily="18" charset="0"/>
              </a:rPr>
              <a:t>60 </a:t>
            </a:r>
            <a:r>
              <a:rPr kumimoji="0" lang="ja-JP" altLang="en-US" sz="2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スクラッチのプログラム</a:t>
            </a:r>
            <a:r>
              <a:rPr kumimoji="0" lang="en-US" altLang="ja-JP" sz="1600" b="1" i="0" u="none" strike="noStrike" cap="none" normalizeH="0" baseline="0" dirty="0">
                <a:ln>
                  <a:noFill/>
                </a:ln>
                <a:solidFill>
                  <a:srgbClr val="538135"/>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en-US" altLang="ja-JP" sz="16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Copied from </a:t>
            </a:r>
            <a:r>
              <a:rPr kumimoji="0" lang="en-US" altLang="ja-JP" sz="16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https://sagamihara-sc.or.jp/otherjobs/pc-class/course-list/scratch-intro/</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4" name="テキスト ボックス 3">
            <a:extLst>
              <a:ext uri="{FF2B5EF4-FFF2-40B4-BE49-F238E27FC236}">
                <a16:creationId xmlns:a16="http://schemas.microsoft.com/office/drawing/2014/main" id="{1E1289B1-18E3-4B02-8308-ABC5DB9F8242}"/>
              </a:ext>
            </a:extLst>
          </p:cNvPr>
          <p:cNvSpPr txBox="1"/>
          <p:nvPr/>
        </p:nvSpPr>
        <p:spPr>
          <a:xfrm>
            <a:off x="591671" y="548892"/>
            <a:ext cx="11228294" cy="523220"/>
          </a:xfrm>
          <a:prstGeom prst="rect">
            <a:avLst/>
          </a:prstGeom>
          <a:noFill/>
        </p:spPr>
        <p:txBody>
          <a:bodyPr wrap="square" rtlCol="0">
            <a:spAutoFit/>
          </a:bodyPr>
          <a:lstStyle/>
          <a:p>
            <a:r>
              <a:rPr kumimoji="0" lang="ja-JP" altLang="ja-JP" sz="2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8.</a:t>
            </a:r>
            <a:r>
              <a:rPr kumimoji="0" lang="en-US" altLang="ja-JP" sz="2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7</a:t>
            </a:r>
            <a:r>
              <a:rPr kumimoji="0" lang="ja-JP" altLang="ja-JP" sz="2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アルドゥイーノの</a:t>
            </a:r>
            <a:r>
              <a:rPr kumimoji="0" lang="en-US" altLang="ja-JP" sz="2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CPU</a:t>
            </a:r>
            <a:r>
              <a:rPr kumimoji="0" lang="ja-JP" altLang="en-US" sz="28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ボードとビジュアルプログラミング言語</a:t>
            </a:r>
            <a:endParaRPr kumimoji="1" lang="ja-JP" altLang="en-US" sz="2800" dirty="0"/>
          </a:p>
        </p:txBody>
      </p:sp>
      <p:sp>
        <p:nvSpPr>
          <p:cNvPr id="5" name="テキスト ボックス 4">
            <a:extLst>
              <a:ext uri="{FF2B5EF4-FFF2-40B4-BE49-F238E27FC236}">
                <a16:creationId xmlns:a16="http://schemas.microsoft.com/office/drawing/2014/main" id="{7AE9BBAA-5EB5-4341-BB58-4988F047A54D}"/>
              </a:ext>
            </a:extLst>
          </p:cNvPr>
          <p:cNvSpPr txBox="1"/>
          <p:nvPr/>
        </p:nvSpPr>
        <p:spPr>
          <a:xfrm>
            <a:off x="1007998" y="1192809"/>
            <a:ext cx="5809662" cy="984885"/>
          </a:xfrm>
          <a:prstGeom prst="rect">
            <a:avLst/>
          </a:prstGeom>
          <a:noFill/>
        </p:spPr>
        <p:txBody>
          <a:bodyPr wrap="square" rtlCol="0">
            <a:spAutoFit/>
          </a:bodyPr>
          <a:lstStyle/>
          <a:p>
            <a:r>
              <a:rPr kumimoji="1" lang="ja-JP" altLang="en-US" sz="2000" dirty="0"/>
              <a:t>図</a:t>
            </a:r>
            <a:r>
              <a:rPr kumimoji="1" lang="en-US" altLang="ja-JP" sz="2000" dirty="0"/>
              <a:t>60 </a:t>
            </a:r>
            <a:r>
              <a:rPr kumimoji="1" lang="ja-JP" altLang="en-US" sz="2000" dirty="0"/>
              <a:t>に視覚的に表示するプログラミングソフトである</a:t>
            </a:r>
            <a:r>
              <a:rPr kumimoji="1" lang="en-US" altLang="ja-JP" sz="2000" dirty="0"/>
              <a:t>Scratch</a:t>
            </a:r>
            <a:r>
              <a:rPr kumimoji="1" lang="ja-JP" altLang="en-US" sz="2000" dirty="0"/>
              <a:t>（スクラッチ）の画面を示します。</a:t>
            </a:r>
          </a:p>
          <a:p>
            <a:endParaRPr kumimoji="1" lang="ja-JP" altLang="en-US" dirty="0"/>
          </a:p>
        </p:txBody>
      </p:sp>
    </p:spTree>
    <p:extLst>
      <p:ext uri="{BB962C8B-B14F-4D97-AF65-F5344CB8AC3E}">
        <p14:creationId xmlns:p14="http://schemas.microsoft.com/office/powerpoint/2010/main" val="152549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2180492" y="647114"/>
            <a:ext cx="6836899"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8.7 </a:t>
            </a:r>
            <a:r>
              <a:rPr kumimoji="1" lang="ja-JP" altLang="en-US" sz="3200" b="1" dirty="0">
                <a:latin typeface="メイリオ" panose="020B0604030504040204" pitchFamily="50" charset="-128"/>
                <a:ea typeface="メイリオ" panose="020B0604030504040204" pitchFamily="50" charset="-128"/>
              </a:rPr>
              <a:t>まとめ</a:t>
            </a:r>
          </a:p>
        </p:txBody>
      </p:sp>
      <p:sp>
        <p:nvSpPr>
          <p:cNvPr id="6" name="テキスト ボックス 5">
            <a:extLst>
              <a:ext uri="{FF2B5EF4-FFF2-40B4-BE49-F238E27FC236}">
                <a16:creationId xmlns:a16="http://schemas.microsoft.com/office/drawing/2014/main" id="{901C94F0-EC6D-4178-9405-FFE144A1A359}"/>
              </a:ext>
            </a:extLst>
          </p:cNvPr>
          <p:cNvSpPr txBox="1"/>
          <p:nvPr/>
        </p:nvSpPr>
        <p:spPr>
          <a:xfrm>
            <a:off x="1240970" y="1867989"/>
            <a:ext cx="8387123" cy="2031325"/>
          </a:xfrm>
          <a:prstGeom prst="rect">
            <a:avLst/>
          </a:prstGeom>
          <a:noFill/>
        </p:spPr>
        <p:txBody>
          <a:bodyPr wrap="square">
            <a:spAutoFit/>
          </a:bodyPr>
          <a:lstStyle/>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ロボットのプログラムはパソコン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(PC)</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を使って作り、パソコン</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を使って</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書き込みます。その際に、全ての</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プログラムを自分で作る</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こと</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大変な作業ですので、</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作られたプ</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ログラムを利用します。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階層構造のサブルーチンを記憶しておいて、それを呼び出して使うのであらかじめ順序正しく準備しておくことが必要です。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途中でうまくいかなくなった場合には最初のインストールから再度作業をする方が早道になることが多いです。</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9557972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1225</Words>
  <Application>Microsoft Office PowerPoint</Application>
  <PresentationFormat>ワイド画面</PresentationFormat>
  <Paragraphs>64</Paragraphs>
  <Slides>8</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HGP創英角ﾎﾟｯﾌﾟ体</vt:lpstr>
      <vt:lpstr>ＭＳ 明朝</vt:lpstr>
      <vt:lpstr>ＭＳＰgothic</vt:lpstr>
      <vt:lpstr>メイリオ</vt:lpstr>
      <vt:lpstr>游ゴシック</vt:lpstr>
      <vt:lpstr>游ゴシック Light</vt:lpstr>
      <vt:lpstr>游明朝</vt:lpstr>
      <vt:lpstr>Arial</vt:lpstr>
      <vt:lpstr>Times New Roman</vt:lpstr>
      <vt:lpstr>Office テーマ</vt:lpstr>
      <vt:lpstr>プログラムのしくみを学ぶ電子回路実験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3回</dc:title>
  <dc:creator>唐澤 信司</dc:creator>
  <cp:lastModifiedBy>唐澤 信司</cp:lastModifiedBy>
  <cp:revision>90</cp:revision>
  <dcterms:created xsi:type="dcterms:W3CDTF">2021-06-19T19:44:45Z</dcterms:created>
  <dcterms:modified xsi:type="dcterms:W3CDTF">2021-11-21T05:42:07Z</dcterms:modified>
</cp:coreProperties>
</file>